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327" r:id="rId21"/>
    <p:sldId id="328" r:id="rId22"/>
    <p:sldId id="333" r:id="rId23"/>
    <p:sldId id="331" r:id="rId24"/>
    <p:sldId id="332" r:id="rId25"/>
    <p:sldId id="278" r:id="rId26"/>
    <p:sldId id="279" r:id="rId27"/>
    <p:sldId id="276" r:id="rId28"/>
    <p:sldId id="280" r:id="rId29"/>
    <p:sldId id="281" r:id="rId30"/>
    <p:sldId id="284" r:id="rId31"/>
    <p:sldId id="285" r:id="rId32"/>
    <p:sldId id="334" r:id="rId33"/>
    <p:sldId id="286" r:id="rId34"/>
    <p:sldId id="287" r:id="rId35"/>
    <p:sldId id="282" r:id="rId36"/>
    <p:sldId id="335" r:id="rId37"/>
    <p:sldId id="288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289" r:id="rId46"/>
    <p:sldId id="291" r:id="rId47"/>
    <p:sldId id="296" r:id="rId48"/>
    <p:sldId id="304" r:id="rId49"/>
    <p:sldId id="305" r:id="rId50"/>
    <p:sldId id="336" r:id="rId51"/>
    <p:sldId id="306" r:id="rId52"/>
    <p:sldId id="295" r:id="rId53"/>
    <p:sldId id="307" r:id="rId54"/>
    <p:sldId id="308" r:id="rId55"/>
    <p:sldId id="309" r:id="rId56"/>
    <p:sldId id="310" r:id="rId57"/>
    <p:sldId id="311" r:id="rId58"/>
    <p:sldId id="337" r:id="rId59"/>
    <p:sldId id="312" r:id="rId60"/>
    <p:sldId id="313" r:id="rId61"/>
    <p:sldId id="314" r:id="rId62"/>
    <p:sldId id="315" r:id="rId63"/>
    <p:sldId id="316" r:id="rId64"/>
    <p:sldId id="319" r:id="rId65"/>
    <p:sldId id="317" r:id="rId66"/>
    <p:sldId id="318" r:id="rId67"/>
    <p:sldId id="320" r:id="rId68"/>
    <p:sldId id="321" r:id="rId69"/>
    <p:sldId id="322" r:id="rId70"/>
    <p:sldId id="323" r:id="rId71"/>
    <p:sldId id="324" r:id="rId72"/>
    <p:sldId id="325" r:id="rId73"/>
    <p:sldId id="326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343" autoAdjust="0"/>
  </p:normalViewPr>
  <p:slideViewPr>
    <p:cSldViewPr snapToGrid="0">
      <p:cViewPr>
        <p:scale>
          <a:sx n="69" d="100"/>
          <a:sy n="69" d="100"/>
        </p:scale>
        <p:origin x="678" y="162"/>
      </p:cViewPr>
      <p:guideLst/>
    </p:cSldViewPr>
  </p:slideViewPr>
  <p:outlineViewPr>
    <p:cViewPr>
      <p:scale>
        <a:sx n="33" d="100"/>
        <a:sy n="33" d="100"/>
      </p:scale>
      <p:origin x="0" y="-70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EF538-BDCC-44FF-8299-CE6881FFB7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1189-1645-4DE8-B86A-7122B2E2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7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1189-1645-4DE8-B86A-7122B2E23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7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1189-1645-4DE8-B86A-7122B2E23E5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0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8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3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4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5D5F-1D0A-444C-BB1B-623C989A511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2404-019A-4340-B67C-09DF89B7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545601"/>
            <a:ext cx="10979236" cy="59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4" y="762000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sz="3600" dirty="0" smtClean="0"/>
              <a:t>Written and/or </a:t>
            </a:r>
            <a:r>
              <a:rPr lang="en-US" sz="3600" b="1" dirty="0" smtClean="0"/>
              <a:t>electronic pre-procedure </a:t>
            </a:r>
            <a:r>
              <a:rPr lang="en-US" sz="3600" dirty="0" smtClean="0"/>
              <a:t>pathways should exist to facilitate the assessment of patients with co-morbidity prior to EMR. </a:t>
            </a:r>
          </a:p>
          <a:p>
            <a:r>
              <a:rPr lang="en-US" sz="3600" dirty="0" smtClean="0"/>
              <a:t>(ii) Written local pre-procedure pathways should exist to direct the </a:t>
            </a:r>
            <a:r>
              <a:rPr lang="en-US" sz="3600" b="1" dirty="0" smtClean="0"/>
              <a:t>correct dosing of anticoagulants </a:t>
            </a:r>
            <a:r>
              <a:rPr lang="en-US" sz="3600" dirty="0" smtClean="0"/>
              <a:t>for patients prior to EMR based on international consensus guidelines.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81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6" y="581891"/>
            <a:ext cx="112221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(iii) Formal procedures should exist, either via written information, remote consultation, or face-to-face discussion, to communicate</a:t>
            </a:r>
            <a:r>
              <a:rPr lang="en-US" sz="2800" b="1" dirty="0" smtClean="0"/>
              <a:t> specific information to the patient</a:t>
            </a:r>
            <a:r>
              <a:rPr lang="en-US" sz="2800" dirty="0" smtClean="0"/>
              <a:t> prior to the procedure, particularly to facilitate </a:t>
            </a:r>
            <a:r>
              <a:rPr lang="en-US" sz="2800" dirty="0" smtClean="0">
                <a:solidFill>
                  <a:srgbClr val="FF0000"/>
                </a:solidFill>
              </a:rPr>
              <a:t>excellent bowel preparation</a:t>
            </a:r>
            <a:r>
              <a:rPr lang="en-US" sz="2800" dirty="0" smtClean="0"/>
              <a:t>. Level of agreement 96 %. </a:t>
            </a:r>
          </a:p>
          <a:p>
            <a:endParaRPr lang="en-US" sz="2800" dirty="0"/>
          </a:p>
          <a:p>
            <a:r>
              <a:rPr lang="en-US" sz="2800" dirty="0" smtClean="0"/>
              <a:t>(iv) Administrative staff booking complex EMR procedures must have guidance to ensure </a:t>
            </a:r>
            <a:r>
              <a:rPr lang="en-US" sz="2800" b="1" dirty="0" smtClean="0"/>
              <a:t>adequate time and personnel </a:t>
            </a:r>
            <a:r>
              <a:rPr lang="en-US" sz="2800" dirty="0" smtClean="0"/>
              <a:t>are allocated for the scheduled procedure relative to its predicted </a:t>
            </a:r>
            <a:r>
              <a:rPr lang="en-US" sz="2800" b="1" dirty="0" smtClean="0"/>
              <a:t>complexity</a:t>
            </a:r>
            <a:r>
              <a:rPr lang="en-US" sz="2800" dirty="0" smtClean="0"/>
              <a:t>, perhaps using a validated score, such as the </a:t>
            </a:r>
            <a:r>
              <a:rPr lang="en-US" sz="2800" b="1" dirty="0" smtClean="0"/>
              <a:t>size</a:t>
            </a:r>
            <a:r>
              <a:rPr lang="en-US" sz="2800" dirty="0" smtClean="0"/>
              <a:t>, </a:t>
            </a:r>
            <a:r>
              <a:rPr lang="en-US" sz="2800" b="1" dirty="0" smtClean="0"/>
              <a:t>morphology</a:t>
            </a:r>
            <a:r>
              <a:rPr lang="en-US" sz="2800" dirty="0" smtClean="0"/>
              <a:t>, </a:t>
            </a:r>
            <a:r>
              <a:rPr lang="en-US" sz="2800" b="1" dirty="0" smtClean="0"/>
              <a:t>site</a:t>
            </a:r>
            <a:r>
              <a:rPr lang="en-US" sz="2800" dirty="0" smtClean="0"/>
              <a:t>, and access (SMSA) polyp score [18] for guidance. Extra time should be allocated if training is foreseen. Level of agreement 96 %.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30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92727"/>
            <a:ext cx="11222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(v) Units should have a mechanism in place for the training of </a:t>
            </a:r>
            <a:r>
              <a:rPr lang="en-US" sz="3600" dirty="0" smtClean="0">
                <a:solidFill>
                  <a:srgbClr val="FF0000"/>
                </a:solidFill>
              </a:rPr>
              <a:t>nursing </a:t>
            </a:r>
            <a:r>
              <a:rPr lang="en-US" sz="3600" dirty="0" smtClean="0"/>
              <a:t>staff in the </a:t>
            </a:r>
            <a:r>
              <a:rPr lang="en-US" sz="3600" b="1" dirty="0" smtClean="0"/>
              <a:t>techniques</a:t>
            </a:r>
            <a:r>
              <a:rPr lang="en-US" sz="3600" dirty="0" smtClean="0"/>
              <a:t> and </a:t>
            </a:r>
            <a:r>
              <a:rPr lang="en-US" sz="3600" b="1" dirty="0" smtClean="0"/>
              <a:t>equipment</a:t>
            </a:r>
            <a:r>
              <a:rPr lang="en-US" sz="3600" dirty="0" smtClean="0"/>
              <a:t> required for EMR and in how to assist the </a:t>
            </a:r>
            <a:r>
              <a:rPr lang="en-US" sz="3600" dirty="0" err="1" smtClean="0"/>
              <a:t>proceduralist</a:t>
            </a:r>
            <a:r>
              <a:rPr lang="en-US" sz="3600" dirty="0" smtClean="0"/>
              <a:t>. Level of agreement 96 %.</a:t>
            </a:r>
          </a:p>
          <a:p>
            <a:r>
              <a:rPr lang="en-US" sz="3600" dirty="0" smtClean="0"/>
              <a:t> (vi) There should be a dedicated </a:t>
            </a:r>
            <a:r>
              <a:rPr lang="en-US" sz="3600" dirty="0" smtClean="0">
                <a:solidFill>
                  <a:srgbClr val="FF0000"/>
                </a:solidFill>
              </a:rPr>
              <a:t>anesthesia-supported</a:t>
            </a:r>
            <a:r>
              <a:rPr lang="en-US" sz="3600" dirty="0" smtClean="0"/>
              <a:t> list in the unit performing EMR for complex and/or predicted protracted EMR cases (e. g. </a:t>
            </a:r>
            <a:r>
              <a:rPr lang="en-US" sz="3600" b="1" dirty="0" smtClean="0"/>
              <a:t>very large resections</a:t>
            </a:r>
            <a:r>
              <a:rPr lang="en-US" sz="3600" dirty="0" smtClean="0"/>
              <a:t>, </a:t>
            </a:r>
            <a:r>
              <a:rPr lang="en-US" sz="3600" b="1" dirty="0" smtClean="0"/>
              <a:t>predicted difficult location </a:t>
            </a:r>
            <a:r>
              <a:rPr lang="en-US" sz="3600" dirty="0" smtClean="0"/>
              <a:t>etc.). Level of agreement 90 %.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75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946" y="817418"/>
            <a:ext cx="116378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(vii) </a:t>
            </a:r>
            <a:r>
              <a:rPr lang="en-US" sz="4000" b="1" dirty="0" smtClean="0"/>
              <a:t>All necessary equipment </a:t>
            </a:r>
            <a:r>
              <a:rPr lang="en-US" sz="4000" dirty="0" smtClean="0"/>
              <a:t>should be </a:t>
            </a:r>
            <a:r>
              <a:rPr lang="en-US" sz="4000" b="1" dirty="0" smtClean="0"/>
              <a:t>available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prior</a:t>
            </a:r>
            <a:r>
              <a:rPr lang="en-US" sz="4000" dirty="0" smtClean="0"/>
              <a:t> to starting an EMR procedure. </a:t>
            </a:r>
            <a:r>
              <a:rPr lang="en-US" sz="4000" b="1" dirty="0" smtClean="0"/>
              <a:t>Equipment checklists </a:t>
            </a:r>
            <a:r>
              <a:rPr lang="en-US" sz="4000" dirty="0" smtClean="0"/>
              <a:t>should be available and used within the unit to ensure this is the case. Level of agreement 96 %. </a:t>
            </a:r>
          </a:p>
          <a:p>
            <a:r>
              <a:rPr lang="en-US" sz="4000" dirty="0" smtClean="0"/>
              <a:t>(viii) </a:t>
            </a:r>
            <a:r>
              <a:rPr lang="en-US" sz="4000" b="1" dirty="0" smtClean="0"/>
              <a:t>Image and/or video capture equipment </a:t>
            </a:r>
            <a:r>
              <a:rPr lang="en-US" sz="4000" dirty="0" smtClean="0"/>
              <a:t>for EMR procedures and the ability to record these in electronic reporting systems should be available. Level of agreement 95 %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12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891" y="942109"/>
            <a:ext cx="11083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(ix) There should be immediate on-site access to </a:t>
            </a:r>
            <a:r>
              <a:rPr lang="en-US" sz="3200" b="1" u="sng" dirty="0" smtClean="0"/>
              <a:t>support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services</a:t>
            </a:r>
            <a:r>
              <a:rPr lang="en-US" sz="3200" b="1" dirty="0" smtClean="0"/>
              <a:t> </a:t>
            </a:r>
            <a:r>
              <a:rPr lang="en-US" sz="3200" dirty="0" smtClean="0"/>
              <a:t>(including </a:t>
            </a:r>
            <a:r>
              <a:rPr lang="en-US" sz="3200" dirty="0" smtClean="0">
                <a:solidFill>
                  <a:srgbClr val="FF0000"/>
                </a:solidFill>
              </a:rPr>
              <a:t>interventional radiology and surgery</a:t>
            </a:r>
            <a:r>
              <a:rPr lang="en-US" sz="3200" dirty="0" smtClean="0"/>
              <a:t>) in the event of a significant </a:t>
            </a:r>
            <a:r>
              <a:rPr lang="en-US" sz="3200" b="1" dirty="0" smtClean="0"/>
              <a:t>bleed</a:t>
            </a:r>
            <a:r>
              <a:rPr lang="en-US" sz="3200" dirty="0" smtClean="0"/>
              <a:t> or other </a:t>
            </a:r>
            <a:r>
              <a:rPr lang="en-US" sz="3200" b="1" dirty="0" smtClean="0"/>
              <a:t>complication</a:t>
            </a:r>
            <a:r>
              <a:rPr lang="en-US" sz="3200" dirty="0" smtClean="0"/>
              <a:t> (e. g. perforation), or a pathway should exist for </a:t>
            </a:r>
            <a:r>
              <a:rPr lang="en-US" sz="3200" b="1" u="sng" dirty="0" smtClean="0"/>
              <a:t>rapid transfer </a:t>
            </a:r>
            <a:r>
              <a:rPr lang="en-US" sz="3200" dirty="0" smtClean="0"/>
              <a:t>to a specialist center. Level of agreement 90 %.</a:t>
            </a:r>
          </a:p>
          <a:p>
            <a:r>
              <a:rPr lang="en-US" sz="3200" dirty="0" smtClean="0"/>
              <a:t> (x) There should be a dedicated </a:t>
            </a:r>
            <a:r>
              <a:rPr lang="en-US" sz="3200" b="1" dirty="0" smtClean="0"/>
              <a:t>recovery room </a:t>
            </a:r>
            <a:r>
              <a:rPr lang="en-US" sz="3200" dirty="0" smtClean="0"/>
              <a:t>in the unit able to </a:t>
            </a:r>
            <a:r>
              <a:rPr lang="en-US" sz="3200" b="1" dirty="0" smtClean="0"/>
              <a:t>monitor</a:t>
            </a:r>
            <a:r>
              <a:rPr lang="en-US" sz="3200" dirty="0" smtClean="0"/>
              <a:t> patients at a high level for an extended period of time and allow admission to hospital if necessary. Level of agreement 94%.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2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872837"/>
            <a:ext cx="110282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(xi) Written </a:t>
            </a:r>
            <a:r>
              <a:rPr lang="en-US" sz="4400" dirty="0" smtClean="0">
                <a:solidFill>
                  <a:srgbClr val="FF0000"/>
                </a:solidFill>
              </a:rPr>
              <a:t>emergency pathways </a:t>
            </a:r>
            <a:r>
              <a:rPr lang="en-US" sz="4400" dirty="0" smtClean="0"/>
              <a:t>should exist for the swift detection and resolution of </a:t>
            </a:r>
            <a:r>
              <a:rPr lang="en-US" sz="4400" b="1" dirty="0" smtClean="0"/>
              <a:t>adverse events </a:t>
            </a:r>
            <a:r>
              <a:rPr lang="en-US" sz="4400" dirty="0" smtClean="0"/>
              <a:t>after EMR. Level of agreement 97%. </a:t>
            </a:r>
          </a:p>
          <a:p>
            <a:r>
              <a:rPr lang="en-US" sz="4400" dirty="0" smtClean="0"/>
              <a:t>(xii) There should be access to </a:t>
            </a:r>
            <a:r>
              <a:rPr lang="en-US" sz="4400" b="1" dirty="0" smtClean="0"/>
              <a:t>specialist GI pathologists </a:t>
            </a:r>
            <a:r>
              <a:rPr lang="en-US" sz="4400" dirty="0" smtClean="0"/>
              <a:t>with an interest in GI </a:t>
            </a:r>
            <a:r>
              <a:rPr lang="en-US" sz="4400" dirty="0" smtClean="0">
                <a:solidFill>
                  <a:srgbClr val="FF0000"/>
                </a:solidFill>
              </a:rPr>
              <a:t>neoplasia</a:t>
            </a:r>
            <a:r>
              <a:rPr lang="en-US" sz="4400" dirty="0" smtClean="0"/>
              <a:t>. Level of agreement 96%.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03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581891"/>
            <a:ext cx="11111346" cy="5403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1101436"/>
            <a:ext cx="10231813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313173"/>
            <a:ext cx="10725954" cy="58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983672"/>
            <a:ext cx="111944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Illustration of the proposed </a:t>
            </a:r>
            <a:r>
              <a:rPr lang="en-US" sz="2400" b="1" u="sng" dirty="0" smtClean="0"/>
              <a:t>stepwise approach </a:t>
            </a:r>
            <a:r>
              <a:rPr lang="en-US" sz="2400" dirty="0" smtClean="0"/>
              <a:t>to cancer detection within colorectal polyps.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First look for surrogate markers of cancer and the presence of a demarcated area. A </a:t>
            </a:r>
            <a:r>
              <a:rPr lang="en-US" sz="2400" b="1" dirty="0" smtClean="0"/>
              <a:t>demarcated area </a:t>
            </a:r>
            <a:r>
              <a:rPr lang="en-US" sz="2400" dirty="0" smtClean="0"/>
              <a:t>with a </a:t>
            </a:r>
            <a:r>
              <a:rPr lang="en-US" sz="2400" b="1" dirty="0" smtClean="0"/>
              <a:t>disordered vascular pattern </a:t>
            </a:r>
            <a:r>
              <a:rPr lang="en-US" sz="2400" dirty="0" smtClean="0"/>
              <a:t>implies the lesion is at </a:t>
            </a:r>
            <a:r>
              <a:rPr lang="en-US" sz="2400" dirty="0" smtClean="0">
                <a:solidFill>
                  <a:srgbClr val="FF0000"/>
                </a:solidFill>
              </a:rPr>
              <a:t>very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high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overt</a:t>
            </a:r>
            <a:r>
              <a:rPr lang="en-US" sz="2400" dirty="0" smtClean="0"/>
              <a:t> risk of </a:t>
            </a:r>
            <a:r>
              <a:rPr lang="en-US" sz="2400" b="1" dirty="0" smtClean="0"/>
              <a:t>cancer</a:t>
            </a:r>
            <a:r>
              <a:rPr lang="en-US" sz="2400" dirty="0" smtClean="0"/>
              <a:t> and should be considered for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bloc endoscopic resection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surgery</a:t>
            </a:r>
            <a:r>
              <a:rPr lang="en-US" sz="2400" dirty="0" smtClean="0"/>
              <a:t> (multidisciplinary decision).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If there is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demarcated area or the demarcated area contains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disordered </a:t>
            </a:r>
            <a:r>
              <a:rPr lang="en-US" sz="2400" b="1" dirty="0" smtClean="0"/>
              <a:t>vascular pattern</a:t>
            </a:r>
            <a:r>
              <a:rPr lang="en-US" sz="2400" dirty="0" smtClean="0"/>
              <a:t>, the </a:t>
            </a:r>
            <a:r>
              <a:rPr lang="en-US" sz="2400" b="1" dirty="0" smtClean="0"/>
              <a:t>four parameters of covert cancer </a:t>
            </a:r>
            <a:r>
              <a:rPr lang="en-US" sz="2400" dirty="0" smtClean="0"/>
              <a:t>risk should be determined to identify the covert risk of cancer and need for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bloc endoscopic resection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dirty="0" smtClean="0"/>
              <a:t> </a:t>
            </a:r>
            <a:r>
              <a:rPr lang="en-US" b="1" dirty="0" smtClean="0"/>
              <a:t>LNPCP</a:t>
            </a:r>
            <a:r>
              <a:rPr lang="en-US" dirty="0" smtClean="0"/>
              <a:t>, large non-pedunculated colorectal polyp; </a:t>
            </a:r>
            <a:r>
              <a:rPr lang="en-US" b="1" dirty="0" smtClean="0"/>
              <a:t>EMR</a:t>
            </a:r>
            <a:r>
              <a:rPr lang="en-US" dirty="0" smtClean="0"/>
              <a:t>, endoscopic mucosal resection; </a:t>
            </a:r>
            <a:r>
              <a:rPr lang="en-US" b="1" dirty="0" smtClean="0"/>
              <a:t>Paris</a:t>
            </a:r>
            <a:r>
              <a:rPr lang="en-US" dirty="0" smtClean="0"/>
              <a:t>, Paris classification; </a:t>
            </a:r>
            <a:r>
              <a:rPr lang="en-US" b="1" dirty="0" err="1" smtClean="0"/>
              <a:t>sm</a:t>
            </a:r>
            <a:r>
              <a:rPr lang="en-US" dirty="0" smtClean="0"/>
              <a:t>, submucosa; </a:t>
            </a:r>
            <a:r>
              <a:rPr lang="en-US" b="1" dirty="0" smtClean="0"/>
              <a:t>NICE</a:t>
            </a:r>
            <a:r>
              <a:rPr lang="en-US" dirty="0" smtClean="0"/>
              <a:t>, Narrowband imaging International Colorectal Endoscopic classification; </a:t>
            </a:r>
            <a:r>
              <a:rPr lang="en-US" b="1" dirty="0" smtClean="0"/>
              <a:t>JNET</a:t>
            </a:r>
            <a:r>
              <a:rPr lang="en-US" dirty="0" smtClean="0"/>
              <a:t>, Japan NBI Expert Team. * Requires a multidisciplinary approach. </a:t>
            </a:r>
            <a:r>
              <a:rPr lang="en-US" b="1" dirty="0" smtClean="0"/>
              <a:t>SMI</a:t>
            </a:r>
            <a:r>
              <a:rPr lang="en-US" dirty="0" smtClean="0"/>
              <a:t> ,submucosal invasion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762000"/>
            <a:ext cx="10806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</a:t>
            </a:r>
            <a:r>
              <a:rPr lang="en-US" sz="3200" b="1" dirty="0" smtClean="0"/>
              <a:t>demarcated</a:t>
            </a:r>
            <a:r>
              <a:rPr lang="en-US" sz="3200" dirty="0" smtClean="0"/>
              <a:t> </a:t>
            </a:r>
            <a:r>
              <a:rPr lang="en-US" sz="3200" b="1" dirty="0" smtClean="0"/>
              <a:t>area</a:t>
            </a:r>
            <a:r>
              <a:rPr lang="en-US" sz="3200" dirty="0" smtClean="0"/>
              <a:t> is a circumscribed area within a colorectal polyp where there is a definite change from one </a:t>
            </a:r>
            <a:r>
              <a:rPr lang="en-US" sz="3200" dirty="0" smtClean="0">
                <a:solidFill>
                  <a:srgbClr val="FF0000"/>
                </a:solidFill>
              </a:rPr>
              <a:t>pit/vascular pattern</a:t>
            </a:r>
            <a:r>
              <a:rPr lang="en-US" sz="3200" dirty="0" smtClean="0"/>
              <a:t> to another.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If there is no demarcated area detectable (or the demarcated area is not disordered in pit/vascular pattern), perform a morphologic assessment (</a:t>
            </a:r>
            <a:r>
              <a:rPr lang="en-US" sz="3200" b="1" dirty="0" smtClean="0">
                <a:solidFill>
                  <a:srgbClr val="FF0000"/>
                </a:solidFill>
              </a:rPr>
              <a:t>Paris classification 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location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size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granularity</a:t>
            </a:r>
            <a:r>
              <a:rPr lang="en-US" sz="3200" dirty="0" smtClean="0"/>
              <a:t>) to assess the risk of covert 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 general, </a:t>
            </a:r>
            <a:r>
              <a:rPr lang="en-US" sz="3200" b="1" dirty="0" smtClean="0"/>
              <a:t>larger </a:t>
            </a:r>
            <a:r>
              <a:rPr lang="en-US" sz="3200" b="1" dirty="0" err="1" smtClean="0"/>
              <a:t>nongranular</a:t>
            </a:r>
            <a:r>
              <a:rPr lang="en-US" sz="3200" b="1" dirty="0" smtClean="0"/>
              <a:t> lesions </a:t>
            </a:r>
            <a:r>
              <a:rPr lang="en-US" sz="3200" dirty="0" smtClean="0"/>
              <a:t>in the </a:t>
            </a:r>
            <a:r>
              <a:rPr lang="en-US" sz="3200" b="1" dirty="0" smtClean="0"/>
              <a:t>rectum</a:t>
            </a:r>
            <a:r>
              <a:rPr lang="en-US" sz="3200" dirty="0" smtClean="0"/>
              <a:t> with </a:t>
            </a:r>
            <a:r>
              <a:rPr lang="en-US" sz="3200" b="1" dirty="0" smtClean="0"/>
              <a:t>large nodular components </a:t>
            </a:r>
            <a:r>
              <a:rPr lang="en-US" sz="3200" dirty="0" smtClean="0"/>
              <a:t>are at the </a:t>
            </a:r>
            <a:r>
              <a:rPr lang="en-US" sz="3200" b="1" dirty="0" smtClean="0">
                <a:solidFill>
                  <a:srgbClr val="FF0000"/>
                </a:solidFill>
              </a:rPr>
              <a:t>highest risk of covert SMI.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831273"/>
            <a:ext cx="101969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MAIN RECOMMENDATIONS </a:t>
            </a:r>
          </a:p>
          <a:p>
            <a:endParaRPr lang="en-US" dirty="0"/>
          </a:p>
          <a:p>
            <a:r>
              <a:rPr lang="en-US" sz="2800" dirty="0" smtClean="0"/>
              <a:t>Endoscopic mucosal resection (EMR) is the standard of care for the </a:t>
            </a:r>
            <a:r>
              <a:rPr lang="en-US" sz="2800" b="1" dirty="0" smtClean="0"/>
              <a:t>complete removal </a:t>
            </a:r>
            <a:r>
              <a:rPr lang="en-US" sz="2800" dirty="0" smtClean="0"/>
              <a:t>of large (</a:t>
            </a:r>
            <a:r>
              <a:rPr lang="en-US" sz="2800" dirty="0" smtClean="0">
                <a:solidFill>
                  <a:srgbClr val="FF0000"/>
                </a:solidFill>
              </a:rPr>
              <a:t>≥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10mm</a:t>
            </a:r>
            <a:r>
              <a:rPr lang="en-US" sz="2800" dirty="0" smtClean="0"/>
              <a:t>) </a:t>
            </a:r>
            <a:r>
              <a:rPr lang="en-US" sz="2800" dirty="0" err="1" smtClean="0"/>
              <a:t>nonpedunculated</a:t>
            </a:r>
            <a:r>
              <a:rPr lang="en-US" sz="2800" dirty="0" smtClean="0"/>
              <a:t> colorectal polyps (</a:t>
            </a:r>
            <a:r>
              <a:rPr lang="en-US" sz="2800" dirty="0" smtClean="0">
                <a:solidFill>
                  <a:srgbClr val="FF0000"/>
                </a:solidFill>
              </a:rPr>
              <a:t>LNPCPs</a:t>
            </a:r>
            <a:r>
              <a:rPr lang="en-US" sz="2800" dirty="0" smtClean="0"/>
              <a:t>). </a:t>
            </a:r>
          </a:p>
          <a:p>
            <a:r>
              <a:rPr lang="en-US" sz="2800" dirty="0" smtClean="0"/>
              <a:t>Increased detection of LNPCPs owing to screening colonoscopy, plus high observed rates of incomplete resection and need for surgery call for a standardized approach to training in EMR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04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59" y="578224"/>
            <a:ext cx="11228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The Paris Classification </a:t>
            </a:r>
            <a:r>
              <a:rPr lang="en-US" sz="3200" dirty="0"/>
              <a:t>is an international standard for endoscopic classification of gastrointestinal superficial neoplastic lesions, adapted from the Japanese macroscopic classification for gastric cancer </a:t>
            </a:r>
            <a:r>
              <a:rPr lang="en-US" sz="3200" baseline="30000" dirty="0"/>
              <a:t>1</a:t>
            </a:r>
            <a:r>
              <a:rPr lang="en-US" sz="3200" dirty="0"/>
              <a:t> </a:t>
            </a:r>
            <a:r>
              <a:rPr lang="en-US" sz="3200" baseline="30000" dirty="0"/>
              <a:t>5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70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" y="336177"/>
            <a:ext cx="11211858" cy="6306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9212" y="336177"/>
            <a:ext cx="103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Paris classification: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2869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9" y="822959"/>
            <a:ext cx="11351922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940526"/>
            <a:ext cx="109989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Kudo classification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Type </a:t>
            </a:r>
            <a:r>
              <a:rPr lang="en-US" sz="4000" dirty="0"/>
              <a:t>I and II indicate </a:t>
            </a:r>
            <a:r>
              <a:rPr lang="en-US" sz="4000" dirty="0">
                <a:solidFill>
                  <a:srgbClr val="FF0000"/>
                </a:solidFill>
              </a:rPr>
              <a:t>non-neoplastic</a:t>
            </a:r>
            <a:r>
              <a:rPr lang="en-US" sz="4000" dirty="0"/>
              <a:t> lesions</a:t>
            </a:r>
            <a:r>
              <a:rPr lang="en-US" sz="4000" dirty="0" smtClean="0"/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4000" dirty="0"/>
              <a:t>T</a:t>
            </a:r>
            <a:r>
              <a:rPr lang="en-US" sz="4000" dirty="0" smtClean="0"/>
              <a:t>ype </a:t>
            </a:r>
            <a:r>
              <a:rPr lang="en-US" sz="4000" dirty="0"/>
              <a:t>IIIL, IIIs and IV indicate </a:t>
            </a:r>
            <a:r>
              <a:rPr lang="en-US" sz="4000" dirty="0" smtClean="0">
                <a:solidFill>
                  <a:srgbClr val="FF0000"/>
                </a:solidFill>
              </a:rPr>
              <a:t>adenomatous</a:t>
            </a:r>
            <a:r>
              <a:rPr lang="en-US" sz="4000" dirty="0" smtClean="0"/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</a:t>
            </a:r>
            <a:r>
              <a:rPr lang="en-US" sz="4000" dirty="0" smtClean="0"/>
              <a:t>ype VI and VN indicate </a:t>
            </a:r>
            <a:r>
              <a:rPr lang="en-US" sz="4000" dirty="0" smtClean="0">
                <a:solidFill>
                  <a:srgbClr val="FF0000"/>
                </a:solidFill>
              </a:rPr>
              <a:t>cancerous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868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8" y="803564"/>
            <a:ext cx="10359421" cy="45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767" y="682171"/>
            <a:ext cx="14354010" cy="508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1648692"/>
            <a:ext cx="10903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sz="2800" dirty="0" smtClean="0"/>
              <a:t>Endoscopic imaging features suggesting </a:t>
            </a:r>
            <a:r>
              <a:rPr lang="en-US" sz="2800" dirty="0" smtClean="0">
                <a:solidFill>
                  <a:srgbClr val="FF0000"/>
                </a:solidFill>
              </a:rPr>
              <a:t>low risk</a:t>
            </a:r>
            <a:r>
              <a:rPr lang="en-US" sz="2800" dirty="0" smtClean="0"/>
              <a:t> superficial SMI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bloc endoscopic resection</a:t>
            </a:r>
            <a:r>
              <a:rPr lang="en-US" sz="2800" dirty="0" smtClean="0"/>
              <a:t>) or </a:t>
            </a:r>
            <a:r>
              <a:rPr lang="en-US" sz="2800" dirty="0" smtClean="0">
                <a:solidFill>
                  <a:srgbClr val="FF0000"/>
                </a:solidFill>
              </a:rPr>
              <a:t>deep SMI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surgery</a:t>
            </a:r>
            <a:r>
              <a:rPr lang="en-US" sz="2800" dirty="0" smtClean="0"/>
              <a:t>) . Level of agreement 93 %.</a:t>
            </a:r>
          </a:p>
          <a:p>
            <a:r>
              <a:rPr lang="en-US" sz="2800" dirty="0" smtClean="0"/>
              <a:t> (ii) Any </a:t>
            </a:r>
            <a:r>
              <a:rPr lang="en-US" sz="2800" b="1" dirty="0" smtClean="0"/>
              <a:t>bulky</a:t>
            </a:r>
            <a:r>
              <a:rPr lang="en-US" sz="2800" dirty="0" smtClean="0"/>
              <a:t> (Is, </a:t>
            </a:r>
            <a:r>
              <a:rPr lang="en-US" sz="2800" dirty="0" err="1" smtClean="0"/>
              <a:t>IIa+Is</a:t>
            </a:r>
            <a:r>
              <a:rPr lang="en-US" sz="2800" dirty="0" smtClean="0"/>
              <a:t> with nodule &gt; 10mm) lesion in the rectum or at the </a:t>
            </a:r>
            <a:r>
              <a:rPr lang="en-US" sz="2800" b="1" dirty="0" err="1" smtClean="0"/>
              <a:t>rectosigmoid</a:t>
            </a:r>
            <a:r>
              <a:rPr lang="en-US" sz="2800" b="1" dirty="0" smtClean="0"/>
              <a:t> junction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high risk for covert SMI</a:t>
            </a:r>
            <a:r>
              <a:rPr lang="en-US" sz="2800" dirty="0" smtClean="0"/>
              <a:t>) without endoscopic imaging features suggesting overt SMI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bloc endoscopic resection</a:t>
            </a:r>
            <a:r>
              <a:rPr lang="en-US" sz="2800" dirty="0" smtClean="0"/>
              <a:t>) .Level of agreement 85 %.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1" y="1011382"/>
            <a:ext cx="111944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Surgery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Any LNPCP with Kudo </a:t>
            </a:r>
            <a:r>
              <a:rPr lang="en-US" sz="2800" dirty="0" err="1" smtClean="0"/>
              <a:t>Vn</a:t>
            </a:r>
            <a:r>
              <a:rPr lang="en-US" sz="2800" dirty="0" smtClean="0"/>
              <a:t>/JNET 3/NICE III pit/vascular pattern (</a:t>
            </a:r>
            <a:r>
              <a:rPr lang="en-US" sz="2800" b="1" dirty="0" smtClean="0">
                <a:solidFill>
                  <a:srgbClr val="FF0000"/>
                </a:solidFill>
              </a:rPr>
              <a:t>surgery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Any LNPCP with Paris 0-IIa+c or 0-III morphology and ulceration (</a:t>
            </a:r>
            <a:r>
              <a:rPr lang="en-US" sz="2800" b="1" dirty="0" smtClean="0">
                <a:solidFill>
                  <a:srgbClr val="FF0000"/>
                </a:solidFill>
              </a:rPr>
              <a:t>surgery</a:t>
            </a:r>
            <a:r>
              <a:rPr lang="en-US" sz="28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Periappendiceal</a:t>
            </a:r>
            <a:r>
              <a:rPr lang="en-US" sz="2800" dirty="0" smtClean="0"/>
              <a:t> LNPCPs invading deeply into the </a:t>
            </a:r>
            <a:r>
              <a:rPr lang="en-US" sz="2800" dirty="0" err="1" smtClean="0"/>
              <a:t>appendiceal</a:t>
            </a:r>
            <a:r>
              <a:rPr lang="en-US" sz="2800" dirty="0" smtClean="0"/>
              <a:t> orifice (defined by the inability to visualize the entire circumferential margin of the lesion) without prior </a:t>
            </a:r>
            <a:r>
              <a:rPr lang="en-US" sz="2800" dirty="0" err="1" smtClean="0"/>
              <a:t>appendicectomy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rgbClr val="FF0000"/>
                </a:solidFill>
              </a:rPr>
              <a:t>full-thickness resection/surgery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Inadequate endoscopic access to the target lesion for EMR even by an expert in the technique (</a:t>
            </a:r>
            <a:r>
              <a:rPr lang="en-US" sz="2800" b="1" dirty="0" smtClean="0">
                <a:solidFill>
                  <a:srgbClr val="FF0000"/>
                </a:solidFill>
              </a:rPr>
              <a:t>laparoscopically assisted EMR or surgery 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9877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4" y="845127"/>
            <a:ext cx="108758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Comment In general, risk of SMI is the only evidence-based factor that should prompt a decision for </a:t>
            </a:r>
            <a:r>
              <a:rPr lang="en-US" sz="3600" b="1" dirty="0" err="1" smtClean="0"/>
              <a:t>en</a:t>
            </a:r>
            <a:r>
              <a:rPr lang="en-US" sz="3600" b="1" dirty="0" smtClean="0"/>
              <a:t> bloc resection</a:t>
            </a:r>
            <a:r>
              <a:rPr lang="en-US" sz="3600" dirty="0" smtClean="0"/>
              <a:t> in place of piecemeal EMR.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 Residual or recurrent adenoma, given the efficacy of </a:t>
            </a:r>
            <a:r>
              <a:rPr lang="en-US" sz="3600" b="1" dirty="0" smtClean="0"/>
              <a:t>thermal ablation </a:t>
            </a:r>
            <a:r>
              <a:rPr lang="en-US" sz="3600" dirty="0" smtClean="0"/>
              <a:t>of the post-EMR margin ,should </a:t>
            </a:r>
            <a:r>
              <a:rPr lang="en-US" sz="3600" dirty="0" smtClean="0">
                <a:solidFill>
                  <a:srgbClr val="FF0000"/>
                </a:solidFill>
              </a:rPr>
              <a:t>not</a:t>
            </a:r>
            <a:r>
              <a:rPr lang="en-US" sz="3600" dirty="0" smtClean="0"/>
              <a:t> be the sole reason to prefer an </a:t>
            </a:r>
            <a:r>
              <a:rPr lang="en-US" sz="3600" dirty="0" err="1" smtClean="0">
                <a:solidFill>
                  <a:srgbClr val="FF0000"/>
                </a:solidFill>
              </a:rPr>
              <a:t>en</a:t>
            </a:r>
            <a:r>
              <a:rPr lang="en-US" sz="3600" dirty="0" smtClean="0">
                <a:solidFill>
                  <a:srgbClr val="FF0000"/>
                </a:solidFill>
              </a:rPr>
              <a:t> bloc approach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It is also possible to perform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piecemeal EMR </a:t>
            </a:r>
            <a:r>
              <a:rPr lang="en-US" sz="3600" dirty="0" smtClean="0"/>
              <a:t>despite non-lifting (whether in a </a:t>
            </a:r>
            <a:r>
              <a:rPr lang="en-US" sz="3600" b="1" dirty="0" smtClean="0"/>
              <a:t>treatment-naïve</a:t>
            </a:r>
            <a:r>
              <a:rPr lang="en-US" sz="3600" dirty="0" smtClean="0"/>
              <a:t> or </a:t>
            </a:r>
            <a:r>
              <a:rPr lang="en-US" sz="3600" b="1" dirty="0" smtClean="0"/>
              <a:t>previously attempted/biopsied LNPCP</a:t>
            </a:r>
            <a:r>
              <a:rPr lang="en-US" sz="3600" dirty="0" smtClean="0"/>
              <a:t>, as long as the risk of cancer is regarded as low.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122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152060"/>
            <a:ext cx="11794426" cy="67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5" y="983673"/>
            <a:ext cx="10779781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86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568036"/>
            <a:ext cx="110282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sz="3200" dirty="0" smtClean="0"/>
              <a:t>Adequate </a:t>
            </a:r>
            <a:r>
              <a:rPr lang="en-US" sz="3200" b="1" dirty="0" smtClean="0"/>
              <a:t>colon cleanliness </a:t>
            </a:r>
            <a:r>
              <a:rPr lang="en-US" sz="3200" dirty="0" smtClean="0"/>
              <a:t>according to the Boston Bowel Preparation scale (BBPS) or another similar scale. BBPS &lt; 2 in the colonic segment containing the LNPCP for resection suggests </a:t>
            </a:r>
            <a:r>
              <a:rPr lang="en-US" sz="3200" b="1" dirty="0" smtClean="0"/>
              <a:t>inadequate preparation </a:t>
            </a:r>
            <a:r>
              <a:rPr lang="en-US" sz="3200" dirty="0" smtClean="0"/>
              <a:t>for EMR and an </a:t>
            </a:r>
            <a:r>
              <a:rPr lang="en-US" sz="3200" dirty="0" smtClean="0">
                <a:solidFill>
                  <a:srgbClr val="FF0000"/>
                </a:solidFill>
              </a:rPr>
              <a:t>increased</a:t>
            </a:r>
            <a:r>
              <a:rPr lang="en-US" sz="3200" dirty="0" smtClean="0"/>
              <a:t> </a:t>
            </a:r>
            <a:r>
              <a:rPr lang="en-US" sz="3200" b="1" dirty="0" smtClean="0"/>
              <a:t>risk of failure and complications </a:t>
            </a:r>
            <a:r>
              <a:rPr lang="en-US" sz="3200" dirty="0" smtClean="0"/>
              <a:t>.Level of agreement 86 %. </a:t>
            </a:r>
          </a:p>
          <a:p>
            <a:endParaRPr lang="en-US" sz="3200" dirty="0" smtClean="0"/>
          </a:p>
          <a:p>
            <a:r>
              <a:rPr lang="en-US" sz="3200" dirty="0" smtClean="0"/>
              <a:t>(ii) LNPCPs with endoscopic imaging suggestive of </a:t>
            </a:r>
            <a:r>
              <a:rPr lang="en-US" sz="3200" b="1" dirty="0" smtClean="0"/>
              <a:t>overt superficial SMI </a:t>
            </a:r>
            <a:r>
              <a:rPr lang="en-US" sz="3200" dirty="0" smtClean="0"/>
              <a:t>or those with </a:t>
            </a:r>
            <a:r>
              <a:rPr lang="en-US" sz="3200" b="1" dirty="0" smtClean="0"/>
              <a:t>high risk of covert SMI </a:t>
            </a:r>
            <a:r>
              <a:rPr lang="en-US" sz="3200" dirty="0" smtClean="0"/>
              <a:t>should be considered for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bloc resection </a:t>
            </a:r>
            <a:r>
              <a:rPr lang="en-US" sz="3200" dirty="0" smtClean="0"/>
              <a:t>(see Recommendation 4). Level of agreement 95 %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3524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67" y="378823"/>
            <a:ext cx="12870383" cy="63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31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1260764"/>
            <a:ext cx="111113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(iii) An </a:t>
            </a:r>
            <a:r>
              <a:rPr lang="en-US" sz="2800" b="1" dirty="0" smtClean="0"/>
              <a:t>alternative</a:t>
            </a:r>
            <a:r>
              <a:rPr lang="en-US" sz="2800" dirty="0" smtClean="0"/>
              <a:t> option for </a:t>
            </a:r>
            <a:r>
              <a:rPr lang="en-US" sz="2800" dirty="0" smtClean="0">
                <a:solidFill>
                  <a:srgbClr val="FF0000"/>
                </a:solidFill>
              </a:rPr>
              <a:t>large nodules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rgbClr val="FF0000"/>
                </a:solidFill>
              </a:rPr>
              <a:t>small areas </a:t>
            </a:r>
            <a:r>
              <a:rPr lang="en-US" sz="2800" dirty="0" smtClean="0"/>
              <a:t>within LNPCPs suspicious for SMI is </a:t>
            </a:r>
            <a:r>
              <a:rPr lang="en-US" sz="2800" b="1" dirty="0" smtClean="0"/>
              <a:t>piecemeal resection </a:t>
            </a:r>
            <a:r>
              <a:rPr lang="en-US" sz="2800" dirty="0" smtClean="0"/>
              <a:t>with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bloc resection </a:t>
            </a:r>
            <a:r>
              <a:rPr lang="en-US" sz="2800" dirty="0" smtClean="0"/>
              <a:t>of the </a:t>
            </a:r>
            <a:r>
              <a:rPr lang="en-US" sz="2800" dirty="0" smtClean="0">
                <a:solidFill>
                  <a:srgbClr val="FF0000"/>
                </a:solidFill>
              </a:rPr>
              <a:t>suspicious area </a:t>
            </a:r>
            <a:r>
              <a:rPr lang="en-US" sz="2800" dirty="0" smtClean="0"/>
              <a:t>for better pathology reporting. </a:t>
            </a:r>
          </a:p>
          <a:p>
            <a:endParaRPr lang="en-US" sz="2800" dirty="0"/>
          </a:p>
          <a:p>
            <a:r>
              <a:rPr lang="en-US" sz="2800" dirty="0" smtClean="0"/>
              <a:t>(iv) </a:t>
            </a:r>
            <a:r>
              <a:rPr lang="en-US" sz="3600" b="1" dirty="0" err="1" smtClean="0"/>
              <a:t>En</a:t>
            </a:r>
            <a:r>
              <a:rPr lang="en-US" sz="3600" b="1" dirty="0" smtClean="0"/>
              <a:t> bloc EMR </a:t>
            </a:r>
            <a:r>
              <a:rPr lang="en-US" sz="2800" dirty="0" smtClean="0"/>
              <a:t>for </a:t>
            </a:r>
            <a:r>
              <a:rPr lang="en-US" sz="2800" b="1" dirty="0" smtClean="0"/>
              <a:t>LNPCPs</a:t>
            </a:r>
            <a:r>
              <a:rPr lang="en-US" sz="2800" dirty="0" smtClean="0"/>
              <a:t> </a:t>
            </a:r>
            <a:r>
              <a:rPr lang="en-US" sz="2800" b="1" dirty="0" smtClean="0"/>
              <a:t>≥ 15mm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rgbClr val="FF0000"/>
                </a:solidFill>
              </a:rPr>
              <a:t>right colon</a:t>
            </a:r>
            <a:r>
              <a:rPr lang="en-US" sz="2800" dirty="0" smtClean="0"/>
              <a:t>) and </a:t>
            </a:r>
            <a:r>
              <a:rPr lang="en-US" sz="2800" b="1" dirty="0" smtClean="0"/>
              <a:t>≥ 20mm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left colon</a:t>
            </a:r>
            <a:r>
              <a:rPr lang="en-US" sz="2800" dirty="0" smtClean="0"/>
              <a:t>) should </a:t>
            </a:r>
            <a:r>
              <a:rPr lang="en-US" sz="2800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always be pursued at all costs when there is </a:t>
            </a:r>
            <a:r>
              <a:rPr lang="en-US" sz="2800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/>
              <a:t> overt and </a:t>
            </a:r>
            <a:r>
              <a:rPr lang="en-US" sz="2800" dirty="0" smtClean="0">
                <a:solidFill>
                  <a:srgbClr val="FF0000"/>
                </a:solidFill>
              </a:rPr>
              <a:t>low</a:t>
            </a:r>
            <a:r>
              <a:rPr lang="en-US" sz="2800" dirty="0" smtClean="0"/>
              <a:t> covert risk of SMI, owing to the increased risk of </a:t>
            </a:r>
            <a:r>
              <a:rPr lang="en-US" sz="2800" dirty="0" err="1" smtClean="0"/>
              <a:t>intraprocedural</a:t>
            </a:r>
            <a:r>
              <a:rPr lang="en-US" sz="2800" dirty="0" smtClean="0"/>
              <a:t> complications (e. g. </a:t>
            </a:r>
            <a:r>
              <a:rPr lang="en-US" sz="2800" b="1" dirty="0" err="1" smtClean="0"/>
              <a:t>intraprocedural</a:t>
            </a:r>
            <a:r>
              <a:rPr lang="en-US" sz="2800" b="1" dirty="0" smtClean="0"/>
              <a:t> perforation </a:t>
            </a:r>
            <a:r>
              <a:rPr lang="en-US" sz="2800" dirty="0" smtClean="0"/>
              <a:t>[98]) </a:t>
            </a:r>
            <a:r>
              <a:rPr lang="en-US" sz="2800" b="1" dirty="0" smtClean="0"/>
              <a:t>without</a:t>
            </a:r>
            <a:r>
              <a:rPr lang="en-US" sz="2800" dirty="0" smtClean="0"/>
              <a:t> benefit in terms of adenoma recurrence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7110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646" y="1149531"/>
            <a:ext cx="109035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3600" dirty="0" smtClean="0"/>
              <a:t>v</a:t>
            </a:r>
            <a:r>
              <a:rPr lang="en-US" dirty="0" smtClean="0"/>
              <a:t>) </a:t>
            </a:r>
            <a:r>
              <a:rPr lang="en-US" sz="3200" dirty="0" smtClean="0"/>
              <a:t>The </a:t>
            </a:r>
            <a:r>
              <a:rPr lang="en-US" sz="3200" dirty="0" err="1" smtClean="0"/>
              <a:t>endoscopist</a:t>
            </a:r>
            <a:r>
              <a:rPr lang="en-US" sz="3200" dirty="0" smtClean="0"/>
              <a:t> should consider their own </a:t>
            </a:r>
            <a:r>
              <a:rPr lang="en-US" sz="3200" b="1" dirty="0" smtClean="0"/>
              <a:t>capacity</a:t>
            </a:r>
            <a:r>
              <a:rPr lang="en-US" sz="3200" dirty="0" smtClean="0"/>
              <a:t> to complete the procedure on that occasion. the </a:t>
            </a:r>
            <a:r>
              <a:rPr lang="en-US" sz="3200" b="1" dirty="0" smtClean="0"/>
              <a:t>SMSA score </a:t>
            </a:r>
            <a:r>
              <a:rPr lang="en-US" sz="3200" dirty="0" smtClean="0"/>
              <a:t>(▶Table 2) can help in this determination. If there is doubt as to the competency of the </a:t>
            </a:r>
            <a:r>
              <a:rPr lang="en-US" sz="3200" dirty="0" err="1" smtClean="0"/>
              <a:t>endoscopist</a:t>
            </a:r>
            <a:r>
              <a:rPr lang="en-US" sz="3200" dirty="0" smtClean="0"/>
              <a:t>, or that the lesion can be fully resected in a single session, and the potential adverse events of such a resection managed, the </a:t>
            </a:r>
            <a:r>
              <a:rPr lang="en-US" sz="3200" dirty="0" err="1" smtClean="0"/>
              <a:t>endoscopist</a:t>
            </a:r>
            <a:r>
              <a:rPr lang="en-US" sz="3200" dirty="0" smtClean="0"/>
              <a:t> should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attempt resection and should consider </a:t>
            </a:r>
            <a:r>
              <a:rPr lang="en-US" sz="3200" b="1" dirty="0" smtClean="0">
                <a:solidFill>
                  <a:srgbClr val="FF0000"/>
                </a:solidFill>
              </a:rPr>
              <a:t>referring</a:t>
            </a:r>
            <a:r>
              <a:rPr lang="en-US" sz="3200" dirty="0" smtClean="0"/>
              <a:t> the patient to an </a:t>
            </a:r>
            <a:r>
              <a:rPr lang="en-US" sz="3200" b="1" dirty="0" smtClean="0"/>
              <a:t>EMR specialist</a:t>
            </a:r>
            <a:r>
              <a:rPr lang="en-US" sz="3200" dirty="0" smtClean="0"/>
              <a:t>. Level of agreement 96 %.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3752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176" y="498763"/>
            <a:ext cx="14856363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6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9" y="817694"/>
            <a:ext cx="8383537" cy="50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4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9" y="1191493"/>
            <a:ext cx="10609406" cy="36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77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54182"/>
            <a:ext cx="11388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sz="3600" dirty="0" smtClean="0"/>
              <a:t>Use injection to improve lesion access and </a:t>
            </a:r>
            <a:r>
              <a:rPr lang="en-US" sz="3600" b="1" dirty="0" smtClean="0"/>
              <a:t>visualization</a:t>
            </a:r>
          </a:p>
          <a:p>
            <a:endParaRPr lang="en-US" sz="3600" dirty="0" smtClean="0"/>
          </a:p>
          <a:p>
            <a:r>
              <a:rPr lang="en-US" sz="3600" dirty="0" smtClean="0"/>
              <a:t> (ii) Ensure </a:t>
            </a:r>
            <a:r>
              <a:rPr lang="en-US" sz="3600" b="1" dirty="0" smtClean="0"/>
              <a:t>air is expelled </a:t>
            </a:r>
            <a:r>
              <a:rPr lang="en-US" sz="3600" dirty="0" smtClean="0"/>
              <a:t>from the injection catheter prior to first injection (priming). </a:t>
            </a:r>
          </a:p>
          <a:p>
            <a:endParaRPr lang="en-US" sz="3600" dirty="0"/>
          </a:p>
          <a:p>
            <a:r>
              <a:rPr lang="en-US" sz="3600" dirty="0" smtClean="0"/>
              <a:t>(iii) Injection through clearly </a:t>
            </a:r>
            <a:r>
              <a:rPr lang="en-US" sz="3600" b="1" dirty="0" smtClean="0"/>
              <a:t>benign lesions </a:t>
            </a:r>
            <a:r>
              <a:rPr lang="en-US" sz="3600" dirty="0" smtClean="0"/>
              <a:t>is acceptable if necessary. </a:t>
            </a:r>
            <a:r>
              <a:rPr lang="en-US" sz="3600" b="1" u="sng" dirty="0" smtClean="0">
                <a:solidFill>
                  <a:srgbClr val="FF0000"/>
                </a:solidFill>
              </a:rPr>
              <a:t>Caution</a:t>
            </a:r>
            <a:r>
              <a:rPr lang="en-US" sz="3600" dirty="0" smtClean="0"/>
              <a:t> should be exercised when attempting injection through LNPCPs </a:t>
            </a:r>
            <a:r>
              <a:rPr lang="en-US" sz="3600" b="1" dirty="0" smtClean="0"/>
              <a:t>suspected of containing SMIC </a:t>
            </a:r>
            <a:r>
              <a:rPr lang="en-US" sz="3600" dirty="0" smtClean="0"/>
              <a:t>because of the </a:t>
            </a:r>
            <a:r>
              <a:rPr lang="en-US" sz="3600" b="1" dirty="0" smtClean="0">
                <a:solidFill>
                  <a:srgbClr val="FF0000"/>
                </a:solidFill>
              </a:rPr>
              <a:t>risk of malignant seeding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64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692727"/>
            <a:ext cx="112221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3200" dirty="0" smtClean="0"/>
              <a:t>iv) Injection should be performed </a:t>
            </a:r>
            <a:r>
              <a:rPr lang="en-US" sz="3200" b="1" dirty="0" smtClean="0"/>
              <a:t>dynamically</a:t>
            </a:r>
            <a:r>
              <a:rPr lang="en-US" sz="3200" dirty="0" smtClean="0"/>
              <a:t>. The injection is started (</a:t>
            </a:r>
            <a:r>
              <a:rPr lang="en-US" sz="3200" b="1" dirty="0" smtClean="0"/>
              <a:t>short stab, tangential to the mucosa</a:t>
            </a:r>
            <a:r>
              <a:rPr lang="en-US" sz="3200" dirty="0" smtClean="0"/>
              <a:t>) as the tissue is being punctured and then the catheter is </a:t>
            </a:r>
            <a:r>
              <a:rPr lang="en-US" sz="3200" b="1" dirty="0" smtClean="0"/>
              <a:t>pulled back </a:t>
            </a:r>
            <a:r>
              <a:rPr lang="en-US" sz="3200" dirty="0" smtClean="0"/>
              <a:t>and </a:t>
            </a:r>
            <a:r>
              <a:rPr lang="en-US" sz="3200" b="1" dirty="0" smtClean="0"/>
              <a:t>lifted up/away</a:t>
            </a:r>
            <a:r>
              <a:rPr lang="en-US" sz="3200" dirty="0" smtClean="0"/>
              <a:t> in the desired direction </a:t>
            </a:r>
          </a:p>
          <a:p>
            <a:r>
              <a:rPr lang="en-US" sz="3200" dirty="0" smtClean="0"/>
              <a:t>(v) </a:t>
            </a:r>
            <a:r>
              <a:rPr lang="en-US" sz="3200" b="1" dirty="0" smtClean="0">
                <a:solidFill>
                  <a:srgbClr val="FF0000"/>
                </a:solidFill>
              </a:rPr>
              <a:t>Avoid </a:t>
            </a:r>
            <a:r>
              <a:rPr lang="en-US" sz="3200" b="1" dirty="0" err="1" smtClean="0">
                <a:solidFill>
                  <a:srgbClr val="FF0000"/>
                </a:solidFill>
              </a:rPr>
              <a:t>intramucosal</a:t>
            </a:r>
            <a:r>
              <a:rPr lang="en-US" sz="3200" b="1" dirty="0" smtClean="0">
                <a:solidFill>
                  <a:srgbClr val="FF0000"/>
                </a:solidFill>
              </a:rPr>
              <a:t> blebs </a:t>
            </a:r>
            <a:r>
              <a:rPr lang="en-US" sz="3200" dirty="0" smtClean="0"/>
              <a:t>(▶Fig. 2, image B4). If these occur, </a:t>
            </a:r>
            <a:r>
              <a:rPr lang="en-US" sz="3200" b="1" dirty="0" smtClean="0"/>
              <a:t>puncture</a:t>
            </a:r>
            <a:r>
              <a:rPr lang="en-US" sz="3200" dirty="0" smtClean="0"/>
              <a:t> them and </a:t>
            </a:r>
            <a:r>
              <a:rPr lang="en-US" sz="3200" b="1" dirty="0" smtClean="0"/>
              <a:t>re-attempt</a:t>
            </a:r>
            <a:r>
              <a:rPr lang="en-US" sz="3200" dirty="0" smtClean="0"/>
              <a:t> submucosal injection [113].</a:t>
            </a:r>
          </a:p>
          <a:p>
            <a:r>
              <a:rPr lang="en-US" sz="3200" dirty="0" smtClean="0"/>
              <a:t> (vi) </a:t>
            </a:r>
            <a:r>
              <a:rPr lang="en-US" sz="3200" b="1" dirty="0" smtClean="0"/>
              <a:t>Stop</a:t>
            </a:r>
            <a:r>
              <a:rPr lang="en-US" sz="3200" dirty="0" smtClean="0"/>
              <a:t> the injection if </a:t>
            </a:r>
            <a:r>
              <a:rPr lang="en-US" sz="3200" b="1" dirty="0" smtClean="0">
                <a:solidFill>
                  <a:srgbClr val="FF0000"/>
                </a:solidFill>
              </a:rPr>
              <a:t>no</a:t>
            </a:r>
            <a:r>
              <a:rPr lang="en-US" sz="3200" dirty="0" smtClean="0"/>
              <a:t> lifting is noted (likely transmural/ intraperitoneal injection).</a:t>
            </a:r>
          </a:p>
          <a:p>
            <a:r>
              <a:rPr lang="en-US" sz="3200" dirty="0" smtClean="0"/>
              <a:t> (vii) Obtain an appropriate and sustained lifting of the lesion</a:t>
            </a:r>
          </a:p>
          <a:p>
            <a:r>
              <a:rPr lang="en-US" sz="3200" dirty="0" smtClean="0"/>
              <a:t>(viii) </a:t>
            </a:r>
            <a:r>
              <a:rPr lang="en-US" sz="3200" dirty="0" smtClean="0">
                <a:solidFill>
                  <a:srgbClr val="FF0000"/>
                </a:solidFill>
              </a:rPr>
              <a:t>Do not over-lift</a:t>
            </a:r>
            <a:r>
              <a:rPr lang="en-US" sz="3200" dirty="0" smtClean="0"/>
              <a:t>, especially in </a:t>
            </a:r>
            <a:r>
              <a:rPr lang="en-US" sz="3200" b="1" dirty="0" smtClean="0"/>
              <a:t>narrow segments </a:t>
            </a:r>
            <a:r>
              <a:rPr lang="en-US" sz="3200" dirty="0" smtClean="0"/>
              <a:t>(e. g. </a:t>
            </a:r>
            <a:r>
              <a:rPr lang="en-US" sz="3200" dirty="0" smtClean="0">
                <a:solidFill>
                  <a:srgbClr val="FF0000"/>
                </a:solidFill>
              </a:rPr>
              <a:t>sigmoid</a:t>
            </a:r>
            <a:r>
              <a:rPr lang="en-US" sz="3200" dirty="0" smtClean="0"/>
              <a:t> colon) or at </a:t>
            </a:r>
            <a:r>
              <a:rPr lang="en-US" sz="3200" dirty="0" smtClean="0">
                <a:solidFill>
                  <a:srgbClr val="FF0000"/>
                </a:solidFill>
              </a:rPr>
              <a:t>flexures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404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5" y="748145"/>
            <a:ext cx="104047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r>
              <a:rPr lang="en-US" dirty="0" smtClean="0"/>
              <a:t> </a:t>
            </a:r>
          </a:p>
          <a:p>
            <a:r>
              <a:rPr lang="en-US" sz="3200" dirty="0" smtClean="0"/>
              <a:t>Endoscopic mucosal resection (EMR) was first referred to by </a:t>
            </a:r>
            <a:r>
              <a:rPr lang="en-US" sz="3200" dirty="0" err="1" smtClean="0"/>
              <a:t>Dehyle</a:t>
            </a:r>
            <a:r>
              <a:rPr lang="en-US" sz="3200" dirty="0" smtClean="0"/>
              <a:t> in 1973 as a technique to remove rectal polyps </a:t>
            </a:r>
            <a:r>
              <a:rPr lang="en-US" sz="3200" dirty="0" err="1" smtClean="0"/>
              <a:t>transanally</a:t>
            </a:r>
            <a:r>
              <a:rPr lang="en-US" sz="3200" dirty="0" smtClean="0"/>
              <a:t> and later, in Japan, as a method for removing early gastric cancer.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It describes any </a:t>
            </a:r>
            <a:r>
              <a:rPr lang="en-US" sz="3200" b="1" dirty="0" smtClean="0"/>
              <a:t>diathermic</a:t>
            </a:r>
            <a:r>
              <a:rPr lang="en-US" sz="3200" dirty="0" smtClean="0"/>
              <a:t> resection of a gastrointestinal (GI) lesion using a snare with prior </a:t>
            </a:r>
            <a:r>
              <a:rPr lang="en-US" sz="3200" b="1" dirty="0" smtClean="0"/>
              <a:t>submucosal injection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hot snare EMR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Over the years this definition was broadened to involve polyp resections that did </a:t>
            </a:r>
            <a:r>
              <a:rPr lang="en-US" sz="3200" b="1" dirty="0" smtClean="0"/>
              <a:t>not </a:t>
            </a:r>
            <a:r>
              <a:rPr lang="en-US" sz="3200" dirty="0" smtClean="0"/>
              <a:t>require electrosurgical energy (</a:t>
            </a:r>
            <a:r>
              <a:rPr lang="en-US" sz="3200" dirty="0" smtClean="0">
                <a:solidFill>
                  <a:srgbClr val="FF0000"/>
                </a:solidFill>
              </a:rPr>
              <a:t>cold snare EMR 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23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83673"/>
            <a:ext cx="10848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(xiv) If the tissue is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transected </a:t>
            </a:r>
            <a:r>
              <a:rPr lang="en-US" sz="3200" b="1" dirty="0" smtClean="0"/>
              <a:t>after </a:t>
            </a:r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r>
              <a:rPr lang="en-US" sz="3200" b="1" dirty="0" smtClean="0"/>
              <a:t> seconds</a:t>
            </a:r>
            <a:r>
              <a:rPr lang="en-US" sz="3200" dirty="0" smtClean="0"/>
              <a:t>, the </a:t>
            </a:r>
            <a:r>
              <a:rPr lang="en-US" sz="3200" dirty="0" err="1" smtClean="0"/>
              <a:t>endoscopist</a:t>
            </a:r>
            <a:r>
              <a:rPr lang="en-US" sz="3200" dirty="0" smtClean="0"/>
              <a:t> should pull gently on the snare catheter so that the tissue abuts the tip of the endoscope </a:t>
            </a:r>
            <a:r>
              <a:rPr lang="en-US" sz="3200" b="1" dirty="0" smtClean="0"/>
              <a:t>(guillotine technique</a:t>
            </a:r>
            <a:r>
              <a:rPr lang="en-US" sz="3200" dirty="0" smtClean="0"/>
              <a:t>) </a:t>
            </a:r>
            <a:endParaRPr lang="en-US" sz="3200" dirty="0"/>
          </a:p>
          <a:p>
            <a:r>
              <a:rPr lang="en-US" sz="3200" dirty="0" smtClean="0"/>
              <a:t>(xv) If the tissue still does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cut despite attempted use of the guillotine technique, the assistant is asked to </a:t>
            </a:r>
            <a:r>
              <a:rPr lang="en-US" sz="3200" b="1" dirty="0" smtClean="0"/>
              <a:t>slowly open </a:t>
            </a:r>
            <a:r>
              <a:rPr lang="en-US" sz="3200" dirty="0" smtClean="0"/>
              <a:t>the snare, while continuing </a:t>
            </a:r>
            <a:r>
              <a:rPr lang="en-US" sz="3200" b="1" dirty="0" smtClean="0"/>
              <a:t>gentle traction on the polyp</a:t>
            </a:r>
            <a:r>
              <a:rPr lang="en-US" sz="3200" dirty="0" smtClean="0"/>
              <a:t>. This usually leads to the mucosal specimen sliding over a submucosal protrusion.</a:t>
            </a:r>
          </a:p>
          <a:p>
            <a:r>
              <a:rPr lang="en-US" sz="3200" dirty="0" smtClean="0"/>
              <a:t>(xvi) If the tissue still is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transected, the snare should be reopened and the procedure </a:t>
            </a:r>
            <a:r>
              <a:rPr lang="en-US" sz="3200" b="1" dirty="0" smtClean="0"/>
              <a:t>repeated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6513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7" y="1052947"/>
            <a:ext cx="11789218" cy="40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50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775854"/>
            <a:ext cx="10834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(ii) Topical application of a </a:t>
            </a:r>
            <a:r>
              <a:rPr lang="en-US" sz="3200" b="1" dirty="0" smtClean="0"/>
              <a:t>chromic dye </a:t>
            </a:r>
            <a:r>
              <a:rPr lang="en-US" sz="3200" dirty="0" smtClean="0"/>
              <a:t>(or the </a:t>
            </a:r>
            <a:r>
              <a:rPr lang="en-US" sz="3200" dirty="0" err="1" smtClean="0"/>
              <a:t>injectate</a:t>
            </a:r>
            <a:r>
              <a:rPr lang="en-US" sz="3200" dirty="0" smtClean="0"/>
              <a:t> if it contains a chromic dye) can be helpful for assessing the </a:t>
            </a:r>
            <a:r>
              <a:rPr lang="en-US" sz="3200" b="1" dirty="0" smtClean="0"/>
              <a:t>defect</a:t>
            </a:r>
            <a:r>
              <a:rPr lang="en-US" sz="3200" dirty="0" smtClean="0"/>
              <a:t> and the </a:t>
            </a:r>
            <a:r>
              <a:rPr lang="en-US" sz="3200" b="1" dirty="0" smtClean="0"/>
              <a:t>margin</a:t>
            </a:r>
            <a:r>
              <a:rPr lang="en-US" sz="3200" dirty="0" smtClean="0"/>
              <a:t> for residual adenoma after cold snare polypectomy [102] (▶Fig. 2, images D4 and D5.</a:t>
            </a:r>
          </a:p>
          <a:p>
            <a:endParaRPr lang="en-US" sz="3200" dirty="0" smtClean="0"/>
          </a:p>
          <a:p>
            <a:r>
              <a:rPr lang="en-US" sz="3200" dirty="0" smtClean="0"/>
              <a:t> (iii) The use of </a:t>
            </a:r>
            <a:r>
              <a:rPr lang="en-US" sz="3200" b="1" dirty="0" smtClean="0"/>
              <a:t>virtual</a:t>
            </a:r>
            <a:r>
              <a:rPr lang="en-US" sz="3200" dirty="0" smtClean="0"/>
              <a:t> </a:t>
            </a:r>
            <a:r>
              <a:rPr lang="en-US" sz="3200" dirty="0" err="1" smtClean="0"/>
              <a:t>chromoendoscopy</a:t>
            </a:r>
            <a:r>
              <a:rPr lang="en-US" sz="3200" dirty="0" smtClean="0"/>
              <a:t> and </a:t>
            </a:r>
            <a:r>
              <a:rPr lang="en-US" sz="3200" b="1" dirty="0" smtClean="0"/>
              <a:t>magnification</a:t>
            </a:r>
            <a:r>
              <a:rPr lang="en-US" sz="3200" dirty="0" smtClean="0"/>
              <a:t> can be helpful to detect residual polyp tissue at the defect margin.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(iv) Bleeding from within a </a:t>
            </a:r>
            <a:r>
              <a:rPr lang="en-US" sz="3200" dirty="0" smtClean="0">
                <a:solidFill>
                  <a:srgbClr val="FF0000"/>
                </a:solidFill>
              </a:rPr>
              <a:t>cold</a:t>
            </a:r>
            <a:r>
              <a:rPr lang="en-US" sz="3200" dirty="0" smtClean="0"/>
              <a:t> snare polypectomy defect does </a:t>
            </a:r>
            <a:r>
              <a:rPr lang="en-US" sz="3200" b="1" dirty="0" smtClean="0"/>
              <a:t>not</a:t>
            </a:r>
            <a:r>
              <a:rPr lang="en-US" sz="3200" dirty="0" smtClean="0"/>
              <a:t> need treatment </a:t>
            </a:r>
            <a:r>
              <a:rPr lang="en-US" sz="3200" b="1" dirty="0" smtClean="0"/>
              <a:t>unless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pulsatile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0275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789709"/>
            <a:ext cx="106957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Be aware that </a:t>
            </a:r>
            <a:r>
              <a:rPr lang="en-US" sz="2800" b="1" dirty="0" smtClean="0"/>
              <a:t>perforation</a:t>
            </a:r>
            <a:r>
              <a:rPr lang="en-US" sz="2800" dirty="0" smtClean="0"/>
              <a:t> of the </a:t>
            </a:r>
            <a:r>
              <a:rPr lang="en-US" sz="2800" dirty="0" err="1" smtClean="0"/>
              <a:t>muscularis</a:t>
            </a:r>
            <a:r>
              <a:rPr lang="en-US" sz="2800" dirty="0" smtClean="0"/>
              <a:t> </a:t>
            </a:r>
            <a:r>
              <a:rPr lang="en-US" sz="2800" dirty="0" err="1" smtClean="0"/>
              <a:t>propria</a:t>
            </a:r>
            <a:r>
              <a:rPr lang="en-US" sz="2800" dirty="0" smtClean="0"/>
              <a:t> after cold snare polypectomy is extremely </a:t>
            </a:r>
            <a:r>
              <a:rPr lang="en-US" sz="2800" b="1" dirty="0" smtClean="0">
                <a:solidFill>
                  <a:srgbClr val="FF0000"/>
                </a:solidFill>
              </a:rPr>
              <a:t>rare</a:t>
            </a:r>
            <a:r>
              <a:rPr lang="en-US" sz="2800" dirty="0" smtClean="0"/>
              <a:t> and described only in case reports. This should be treated appropriately if it occurs.</a:t>
            </a:r>
            <a:endParaRPr lang="fa-I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a-I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Photodocumentation</a:t>
            </a:r>
            <a:r>
              <a:rPr lang="en-US" sz="2800" dirty="0" smtClean="0"/>
              <a:t> of all areas of the post-EMR defect (▶Fig. 2, images D1–D5) helps to assess the completeness of the resection. It may also be useful for </a:t>
            </a:r>
            <a:r>
              <a:rPr lang="en-US" sz="2800" b="1" dirty="0" err="1" smtClean="0">
                <a:solidFill>
                  <a:srgbClr val="FF0000"/>
                </a:solidFill>
              </a:rPr>
              <a:t>medicolegal</a:t>
            </a:r>
            <a:r>
              <a:rPr lang="en-US" sz="2800" b="1" dirty="0" smtClean="0">
                <a:solidFill>
                  <a:srgbClr val="FF0000"/>
                </a:solidFill>
              </a:rPr>
              <a:t> purposes. </a:t>
            </a:r>
            <a:endParaRPr lang="fa-IR" sz="2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a-IR" sz="2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differences between the hot snare and cold snare techniques include the recommended use of a </a:t>
            </a:r>
            <a:r>
              <a:rPr lang="en-US" sz="2800" b="1" dirty="0" smtClean="0"/>
              <a:t>thick-wire snare </a:t>
            </a:r>
            <a:r>
              <a:rPr lang="en-US" sz="2800" dirty="0" smtClean="0"/>
              <a:t>(wire diameter &gt; </a:t>
            </a:r>
            <a:r>
              <a:rPr lang="en-US" sz="2800" b="1" dirty="0" smtClean="0">
                <a:solidFill>
                  <a:srgbClr val="FF0000"/>
                </a:solidFill>
              </a:rPr>
              <a:t>0.4mm</a:t>
            </a:r>
            <a:r>
              <a:rPr lang="en-US" sz="2800" dirty="0" smtClean="0"/>
              <a:t>) for </a:t>
            </a:r>
            <a:r>
              <a:rPr lang="en-US" sz="2800" dirty="0" smtClean="0">
                <a:solidFill>
                  <a:srgbClr val="FF0000"/>
                </a:solidFill>
              </a:rPr>
              <a:t>hot</a:t>
            </a:r>
            <a:r>
              <a:rPr lang="en-US" sz="2800" dirty="0" smtClean="0"/>
              <a:t> snare EMR.</a:t>
            </a:r>
            <a:endParaRPr lang="fa-I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a-I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593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1149927"/>
            <a:ext cx="11028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 The submucosal injection technique for hot snare EMR is similar to that for cold snare EMR; however, </a:t>
            </a:r>
            <a:r>
              <a:rPr lang="en-US" sz="3600" dirty="0" err="1" smtClean="0"/>
              <a:t>endoscopists</a:t>
            </a:r>
            <a:r>
              <a:rPr lang="en-US" sz="3600" dirty="0" smtClean="0"/>
              <a:t> should </a:t>
            </a:r>
            <a:r>
              <a:rPr lang="en-US" sz="3600" b="1" dirty="0" smtClean="0">
                <a:solidFill>
                  <a:srgbClr val="FF0000"/>
                </a:solidFill>
              </a:rPr>
              <a:t>avoid</a:t>
            </a:r>
            <a:r>
              <a:rPr lang="en-US" sz="3600" dirty="0" smtClean="0"/>
              <a:t> attempting to </a:t>
            </a:r>
            <a:r>
              <a:rPr lang="en-US" sz="3600" b="1" dirty="0" smtClean="0"/>
              <a:t>raise</a:t>
            </a:r>
            <a:r>
              <a:rPr lang="en-US" sz="3600" dirty="0" smtClean="0"/>
              <a:t> </a:t>
            </a:r>
            <a:r>
              <a:rPr lang="en-US" sz="3600" b="1" dirty="0" smtClean="0"/>
              <a:t>the entire lesion </a:t>
            </a:r>
            <a:r>
              <a:rPr lang="en-US" sz="3600" dirty="0" smtClean="0"/>
              <a:t>at the outset, especially for </a:t>
            </a:r>
            <a:r>
              <a:rPr lang="en-US" sz="3600" dirty="0" smtClean="0">
                <a:solidFill>
                  <a:srgbClr val="FF0000"/>
                </a:solidFill>
              </a:rPr>
              <a:t>large</a:t>
            </a:r>
            <a:r>
              <a:rPr lang="en-US" sz="3600" dirty="0" smtClean="0"/>
              <a:t> lesions. Instead, a sequential inject-</a:t>
            </a:r>
            <a:r>
              <a:rPr lang="en-US" sz="3600" dirty="0" err="1" smtClean="0"/>
              <a:t>andresect</a:t>
            </a:r>
            <a:r>
              <a:rPr lang="en-US" sz="3600" dirty="0" smtClean="0"/>
              <a:t> technique should be adopted, where only a portion of the lesion is raised, with each submucosal injection </a:t>
            </a:r>
            <a:r>
              <a:rPr lang="en-US" sz="3600" b="1" dirty="0" smtClean="0"/>
              <a:t>immediately</a:t>
            </a:r>
            <a:r>
              <a:rPr lang="en-US" sz="3600" dirty="0" smtClean="0"/>
              <a:t> followed by transection of that area.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5925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35" y="734291"/>
            <a:ext cx="13127225" cy="480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638" y="1840154"/>
            <a:ext cx="13197448" cy="21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0" y="1274619"/>
            <a:ext cx="11575032" cy="40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36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831273"/>
            <a:ext cx="97258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arenR"/>
            </a:pPr>
            <a:r>
              <a:rPr lang="en-US" sz="2800" dirty="0" smtClean="0"/>
              <a:t>If removal of the snare is difficult, visible polyp tissue </a:t>
            </a:r>
            <a:r>
              <a:rPr lang="en-US" sz="2800" b="1" dirty="0" smtClean="0">
                <a:solidFill>
                  <a:srgbClr val="FF0000"/>
                </a:solidFill>
              </a:rPr>
              <a:t>should not </a:t>
            </a:r>
            <a:r>
              <a:rPr lang="en-US" sz="2800" dirty="0" smtClean="0"/>
              <a:t>be coagulated, instead it should be </a:t>
            </a:r>
            <a:r>
              <a:rPr lang="en-US" sz="2800" b="1" dirty="0" smtClean="0"/>
              <a:t>removed using </a:t>
            </a:r>
            <a:r>
              <a:rPr lang="en-US" sz="2800" dirty="0" smtClean="0"/>
              <a:t>a different snare or an avulsion technique prior to considering ablation. </a:t>
            </a:r>
          </a:p>
          <a:p>
            <a:pPr marL="571500" indent="-571500">
              <a:buAutoNum type="romanUcParenR"/>
            </a:pPr>
            <a:r>
              <a:rPr lang="en-US" sz="2800" dirty="0" smtClean="0"/>
              <a:t> After any visible polyp has been removed from the defect margin, a </a:t>
            </a:r>
            <a:r>
              <a:rPr lang="en-US" sz="2800" b="1" dirty="0" smtClean="0">
                <a:solidFill>
                  <a:srgbClr val="FF0000"/>
                </a:solidFill>
              </a:rPr>
              <a:t>thermal ablation </a:t>
            </a:r>
            <a:r>
              <a:rPr lang="en-US" sz="2800" dirty="0" smtClean="0"/>
              <a:t>technique (e. g. STSC; ERBE soft coagulation effect 4, 80W) should be applied to the </a:t>
            </a:r>
            <a:r>
              <a:rPr lang="en-US" sz="2800" b="1" dirty="0" smtClean="0"/>
              <a:t>entire margin ensuring a rim of </a:t>
            </a:r>
            <a:r>
              <a:rPr lang="en-US" sz="2800" b="1" dirty="0" smtClean="0">
                <a:solidFill>
                  <a:srgbClr val="FF0000"/>
                </a:solidFill>
              </a:rPr>
              <a:t>1–3mm</a:t>
            </a:r>
            <a:r>
              <a:rPr lang="en-US" sz="2800" b="1" dirty="0" smtClean="0"/>
              <a:t> </a:t>
            </a:r>
            <a:r>
              <a:rPr lang="en-US" sz="2800" dirty="0" smtClean="0"/>
              <a:t>of complete mucosal ablation. The thermal ablation technique should only be applied to tissue with a </a:t>
            </a:r>
            <a:r>
              <a:rPr lang="en-US" sz="2800" b="1" dirty="0" smtClean="0"/>
              <a:t>prior submucosal injection </a:t>
            </a:r>
            <a:r>
              <a:rPr lang="en-US" sz="2800" dirty="0" smtClean="0"/>
              <a:t>to ensure safety (▶Fig. 2, image A5).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8763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637309"/>
            <a:ext cx="106125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3600" dirty="0" smtClean="0"/>
              <a:t>The submucosa of the </a:t>
            </a:r>
            <a:r>
              <a:rPr lang="en-US" sz="3600" b="1" dirty="0" smtClean="0"/>
              <a:t>defect</a:t>
            </a:r>
            <a:r>
              <a:rPr lang="en-US" sz="3600" dirty="0" smtClean="0"/>
              <a:t> should be further inspected for bleeding vessels (▶Fig. 2, image D6). These should </a:t>
            </a:r>
            <a:r>
              <a:rPr lang="en-US" sz="3600" b="1" dirty="0" smtClean="0">
                <a:solidFill>
                  <a:srgbClr val="FF0000"/>
                </a:solidFill>
              </a:rPr>
              <a:t>be coagulated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The submucosa of the defect should be further inspected for large </a:t>
            </a:r>
            <a:r>
              <a:rPr lang="en-US" sz="3600" b="1" dirty="0" smtClean="0">
                <a:solidFill>
                  <a:srgbClr val="FF0000"/>
                </a:solidFill>
              </a:rPr>
              <a:t>herniating vessels</a:t>
            </a:r>
            <a:r>
              <a:rPr lang="en-US" sz="3600" dirty="0" smtClean="0"/>
              <a:t>. The weight of available evidence suggests that, if vessels are not bleeding, they do </a:t>
            </a:r>
            <a:r>
              <a:rPr lang="en-US" sz="3600" dirty="0" smtClean="0">
                <a:solidFill>
                  <a:srgbClr val="FF0000"/>
                </a:solidFill>
              </a:rPr>
              <a:t>not</a:t>
            </a:r>
            <a:r>
              <a:rPr lang="en-US" sz="3600" dirty="0" smtClean="0"/>
              <a:t> need to be </a:t>
            </a:r>
            <a:r>
              <a:rPr lang="en-US" sz="3600" b="1" dirty="0" smtClean="0"/>
              <a:t>coagulated</a:t>
            </a:r>
          </a:p>
        </p:txBody>
      </p:sp>
    </p:spTree>
    <p:extLst>
      <p:ext uri="{BB962C8B-B14F-4D97-AF65-F5344CB8AC3E}">
        <p14:creationId xmlns:p14="http://schemas.microsoft.com/office/powerpoint/2010/main" val="181737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7" y="1246909"/>
            <a:ext cx="101830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EMR</a:t>
            </a:r>
            <a:r>
              <a:rPr lang="en-US" sz="3600" dirty="0" smtClean="0"/>
              <a:t> is the preferred technique to remove </a:t>
            </a:r>
            <a:r>
              <a:rPr lang="en-US" sz="3600" dirty="0" smtClean="0">
                <a:solidFill>
                  <a:srgbClr val="FF0000"/>
                </a:solidFill>
              </a:rPr>
              <a:t>flat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0000"/>
                </a:solidFill>
              </a:rPr>
              <a:t>sessile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≥ 10-mm polyps </a:t>
            </a:r>
            <a:r>
              <a:rPr lang="en-US" sz="3600" dirty="0" smtClean="0"/>
              <a:t>in the colon.</a:t>
            </a:r>
          </a:p>
          <a:p>
            <a:r>
              <a:rPr lang="en-US" sz="3600" dirty="0" smtClean="0"/>
              <a:t> It is </a:t>
            </a:r>
            <a:r>
              <a:rPr lang="en-US" sz="3600" b="1" dirty="0" smtClean="0"/>
              <a:t>safe</a:t>
            </a:r>
            <a:r>
              <a:rPr lang="en-US" sz="3600" dirty="0" smtClean="0"/>
              <a:t> and </a:t>
            </a:r>
            <a:r>
              <a:rPr lang="en-US" sz="3600" b="1" dirty="0" smtClean="0"/>
              <a:t>effective</a:t>
            </a:r>
            <a:r>
              <a:rPr lang="en-US" sz="3600" dirty="0" smtClean="0"/>
              <a:t> with </a:t>
            </a:r>
            <a:r>
              <a:rPr lang="en-US" sz="3600" b="1" dirty="0" smtClean="0"/>
              <a:t>significantly lower cost</a:t>
            </a:r>
            <a:r>
              <a:rPr lang="en-US" sz="3600" dirty="0" smtClean="0"/>
              <a:t> </a:t>
            </a:r>
            <a:r>
              <a:rPr lang="en-US" sz="3600" b="1" dirty="0" smtClean="0"/>
              <a:t>morbidity</a:t>
            </a:r>
            <a:r>
              <a:rPr lang="en-US" sz="3600" dirty="0" smtClean="0"/>
              <a:t>, and </a:t>
            </a:r>
            <a:r>
              <a:rPr lang="en-US" sz="3600" b="1" dirty="0" smtClean="0"/>
              <a:t>mortality</a:t>
            </a:r>
            <a:r>
              <a:rPr lang="en-US" sz="3600" dirty="0" smtClean="0"/>
              <a:t> . compared with surgical resection.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82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406" y="1528354"/>
            <a:ext cx="98363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Significant fibrosis </a:t>
            </a:r>
            <a:r>
              <a:rPr lang="en-US" sz="2800" dirty="0"/>
              <a:t>in the submucosal plane should be noted. This may represent a benign cause such as </a:t>
            </a:r>
            <a:r>
              <a:rPr lang="en-US" sz="2800" dirty="0">
                <a:solidFill>
                  <a:srgbClr val="FF0000"/>
                </a:solidFill>
              </a:rPr>
              <a:t>prolapse</a:t>
            </a:r>
            <a:r>
              <a:rPr lang="en-US" sz="2800" dirty="0"/>
              <a:t>, may be an intrinsic feature of a </a:t>
            </a:r>
            <a:r>
              <a:rPr lang="en-US" sz="2800" dirty="0" err="1">
                <a:solidFill>
                  <a:srgbClr val="FF0000"/>
                </a:solidFill>
              </a:rPr>
              <a:t>nongranular</a:t>
            </a:r>
            <a:r>
              <a:rPr lang="en-US" sz="2800" dirty="0"/>
              <a:t> LNPCP, or may represent evidence of </a:t>
            </a:r>
            <a:r>
              <a:rPr lang="en-US" sz="2800" dirty="0">
                <a:solidFill>
                  <a:srgbClr val="FF0000"/>
                </a:solidFill>
              </a:rPr>
              <a:t>submucosal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invasion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Topical </a:t>
            </a:r>
            <a:r>
              <a:rPr lang="en-US" sz="2800" dirty="0"/>
              <a:t>application of the </a:t>
            </a:r>
            <a:r>
              <a:rPr lang="en-US" sz="2800" b="1" dirty="0" err="1"/>
              <a:t>injectate</a:t>
            </a:r>
            <a:r>
              <a:rPr lang="en-US" sz="2800" dirty="0"/>
              <a:t> (containing a </a:t>
            </a:r>
            <a:r>
              <a:rPr lang="en-US" sz="2800" b="1" dirty="0">
                <a:solidFill>
                  <a:srgbClr val="FF0000"/>
                </a:solidFill>
              </a:rPr>
              <a:t>chromic dye) </a:t>
            </a:r>
            <a:r>
              <a:rPr lang="en-US" sz="2800" dirty="0"/>
              <a:t>can be helpful for areas of the </a:t>
            </a:r>
            <a:r>
              <a:rPr lang="en-US" sz="2800" b="1" dirty="0"/>
              <a:t>defect</a:t>
            </a:r>
            <a:r>
              <a:rPr lang="en-US" sz="2800" dirty="0"/>
              <a:t> where there is uncertainty as to the presence of </a:t>
            </a:r>
            <a:r>
              <a:rPr lang="en-US" sz="2800" dirty="0" err="1"/>
              <a:t>muscularis</a:t>
            </a:r>
            <a:r>
              <a:rPr lang="en-US" sz="2800" dirty="0"/>
              <a:t> </a:t>
            </a:r>
            <a:r>
              <a:rPr lang="en-US" sz="2800" dirty="0" err="1"/>
              <a:t>propria</a:t>
            </a:r>
            <a:r>
              <a:rPr lang="en-US" sz="2800" dirty="0"/>
              <a:t> injury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6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955964"/>
            <a:ext cx="102523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Photodocumentation</a:t>
            </a:r>
            <a:r>
              <a:rPr lang="en-US" sz="4800" dirty="0" smtClean="0"/>
              <a:t> of all areas of the post-EMR defect helps to assess completeness of resection (▶Fig. 2, image D1) and facilitates learning if an adverse event occurs later. It may also be useful for </a:t>
            </a:r>
            <a:r>
              <a:rPr lang="en-US" sz="4800" b="1" dirty="0" err="1" smtClean="0">
                <a:solidFill>
                  <a:srgbClr val="FF0000"/>
                </a:solidFill>
              </a:rPr>
              <a:t>medicolegal</a:t>
            </a:r>
            <a:r>
              <a:rPr lang="en-US" sz="4800" dirty="0" smtClean="0"/>
              <a:t> purposes.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9377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123083"/>
            <a:ext cx="7809443" cy="66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4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39" y="1316182"/>
            <a:ext cx="10214062" cy="4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44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748145"/>
            <a:ext cx="10695709" cy="4821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540327"/>
            <a:ext cx="1082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2800" dirty="0" smtClean="0"/>
              <a:t>The technique for STSC of the post-EMR margin is as follows:</a:t>
            </a:r>
          </a:p>
          <a:p>
            <a:r>
              <a:rPr lang="en-US" sz="2800" dirty="0" smtClean="0"/>
              <a:t> ▪ extend the tip of the snare </a:t>
            </a:r>
            <a:r>
              <a:rPr lang="en-US" sz="2800" dirty="0" smtClean="0">
                <a:solidFill>
                  <a:srgbClr val="FF0000"/>
                </a:solidFill>
              </a:rPr>
              <a:t>2–3mm</a:t>
            </a:r>
            <a:r>
              <a:rPr lang="en-US" sz="2800" dirty="0" smtClean="0"/>
              <a:t> beyond the catheter sheath </a:t>
            </a:r>
          </a:p>
          <a:p>
            <a:r>
              <a:rPr lang="en-US" sz="2800" dirty="0" smtClean="0"/>
              <a:t>▪ use the scope and the snare tip as </a:t>
            </a:r>
            <a:r>
              <a:rPr lang="en-US" sz="2800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/>
              <a:t> device, do not move the catheter in and out of the channel </a:t>
            </a:r>
          </a:p>
          <a:p>
            <a:r>
              <a:rPr lang="en-US" sz="2800" dirty="0" smtClean="0"/>
              <a:t>▪ apply pulses of soft coagulation using a </a:t>
            </a:r>
            <a:r>
              <a:rPr lang="en-US" sz="2800" dirty="0" smtClean="0">
                <a:solidFill>
                  <a:srgbClr val="FF0000"/>
                </a:solidFill>
              </a:rPr>
              <a:t>light-touch</a:t>
            </a:r>
            <a:r>
              <a:rPr lang="en-US" sz="2800" dirty="0" smtClean="0"/>
              <a:t> technique to the margin of the defect, ideally over injected tissue</a:t>
            </a:r>
          </a:p>
          <a:p>
            <a:r>
              <a:rPr lang="en-US" sz="2800" dirty="0" smtClean="0"/>
              <a:t> ▪ aim for a rim of </a:t>
            </a:r>
            <a:r>
              <a:rPr lang="en-US" sz="2800" b="1" dirty="0" smtClean="0">
                <a:solidFill>
                  <a:srgbClr val="FF0000"/>
                </a:solidFill>
              </a:rPr>
              <a:t>2–3mm</a:t>
            </a:r>
            <a:r>
              <a:rPr lang="en-US" sz="2800" dirty="0" smtClean="0"/>
              <a:t> of ablated tissue at the margin</a:t>
            </a:r>
          </a:p>
          <a:p>
            <a:r>
              <a:rPr lang="en-US" sz="2800" dirty="0" smtClean="0"/>
              <a:t> ▪ ensure that the margin is ablated around the full circumference without gaps.</a:t>
            </a:r>
          </a:p>
          <a:p>
            <a:r>
              <a:rPr lang="en-US" sz="2800" dirty="0" smtClean="0"/>
              <a:t> Confirmation of the technique is visual identification of the </a:t>
            </a:r>
            <a:r>
              <a:rPr lang="en-US" sz="2800" b="1" dirty="0" smtClean="0"/>
              <a:t>white appearance</a:t>
            </a:r>
            <a:r>
              <a:rPr lang="en-US" sz="2800" dirty="0" smtClean="0"/>
              <a:t> of the mucosa after application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4489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37" y="1607127"/>
            <a:ext cx="10113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Comment Evidence from several randomized studies suggests that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thermal ablation </a:t>
            </a:r>
            <a:r>
              <a:rPr lang="en-US" sz="3600" dirty="0" smtClean="0"/>
              <a:t>of the defect margin after EMR </a:t>
            </a:r>
            <a:r>
              <a:rPr lang="en-US" sz="3600" dirty="0" smtClean="0">
                <a:solidFill>
                  <a:srgbClr val="FF0000"/>
                </a:solidFill>
              </a:rPr>
              <a:t>significantly</a:t>
            </a:r>
            <a:r>
              <a:rPr lang="en-US" sz="3600" dirty="0" smtClean="0"/>
              <a:t> </a:t>
            </a:r>
            <a:r>
              <a:rPr lang="en-US" sz="3600" b="1" dirty="0" smtClean="0"/>
              <a:t>reduces</a:t>
            </a:r>
            <a:r>
              <a:rPr lang="en-US" sz="3600" dirty="0" smtClean="0"/>
              <a:t> </a:t>
            </a:r>
            <a:r>
              <a:rPr lang="en-US" sz="3600" b="1" u="sng" dirty="0" smtClean="0"/>
              <a:t>recurrence</a:t>
            </a:r>
            <a:r>
              <a:rPr lang="en-US" sz="3600" dirty="0" smtClean="0"/>
              <a:t> at first surveillance colonoscopy, by </a:t>
            </a:r>
            <a:r>
              <a:rPr lang="en-US" sz="3600" dirty="0" smtClean="0">
                <a:solidFill>
                  <a:srgbClr val="FF0000"/>
                </a:solidFill>
              </a:rPr>
              <a:t>approximately 4-fold </a:t>
            </a:r>
            <a:r>
              <a:rPr lang="en-US" sz="3600" dirty="0" smtClean="0"/>
              <a:t>in expert hands .Prospective observational studies and meta-analyses have confirmed this finding.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6656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7" y="997527"/>
            <a:ext cx="11068092" cy="44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71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1" y="1039091"/>
            <a:ext cx="11471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sz="4000" dirty="0" smtClean="0"/>
              <a:t>Cold avulsion (using a standard </a:t>
            </a:r>
            <a:r>
              <a:rPr lang="en-US" sz="4000" b="1" dirty="0" smtClean="0"/>
              <a:t>biopsy forceps</a:t>
            </a:r>
            <a:r>
              <a:rPr lang="en-US" sz="4000" dirty="0" smtClean="0"/>
              <a:t>), then </a:t>
            </a:r>
            <a:r>
              <a:rPr lang="en-US" sz="4000" b="1" dirty="0" smtClean="0">
                <a:solidFill>
                  <a:srgbClr val="FF0000"/>
                </a:solidFill>
              </a:rPr>
              <a:t>thermal ablation </a:t>
            </a:r>
            <a:r>
              <a:rPr lang="en-US" sz="4000" dirty="0" smtClean="0"/>
              <a:t>using soft coagulation (ERBE effect 4, 80W) to the avulsion bed using the snare tip.</a:t>
            </a:r>
          </a:p>
          <a:p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Non-lifting tissue should be completely removed prior to application of soft coagulation.</a:t>
            </a:r>
          </a:p>
        </p:txBody>
      </p:sp>
    </p:spTree>
    <p:extLst>
      <p:ext uri="{BB962C8B-B14F-4D97-AF65-F5344CB8AC3E}">
        <p14:creationId xmlns:p14="http://schemas.microsoft.com/office/powerpoint/2010/main" val="12933251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1" y="692331"/>
            <a:ext cx="107768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(ii)There </a:t>
            </a:r>
            <a:r>
              <a:rPr lang="en-US" sz="3600" dirty="0"/>
              <a:t>are many other published techniques to manage residual </a:t>
            </a:r>
            <a:r>
              <a:rPr lang="en-US" sz="3600" b="1" u="sng" dirty="0"/>
              <a:t>adenomatous tissue</a:t>
            </a:r>
            <a:r>
              <a:rPr lang="en-US" sz="3600" dirty="0"/>
              <a:t>. Such techniques include, but are not restricted to, hot avulsion [125],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forced argon plasma coagulation </a:t>
            </a:r>
            <a:r>
              <a:rPr lang="en-US" sz="3600" dirty="0"/>
              <a:t>[126], and more resource-intensive techniques, such as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endoscopic submucosal dissection </a:t>
            </a:r>
            <a:r>
              <a:rPr lang="en-US" sz="3600" dirty="0"/>
              <a:t>[127–129] or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full-thickness resection </a:t>
            </a:r>
            <a:r>
              <a:rPr lang="en-US" sz="3600" dirty="0"/>
              <a:t>[12]. These techniques are outside of the scope of this curriculum and are often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cost-effective in this situation</a:t>
            </a:r>
          </a:p>
        </p:txBody>
      </p:sp>
    </p:spTree>
    <p:extLst>
      <p:ext uri="{BB962C8B-B14F-4D97-AF65-F5344CB8AC3E}">
        <p14:creationId xmlns:p14="http://schemas.microsoft.com/office/powerpoint/2010/main" val="11234889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6" y="1191490"/>
            <a:ext cx="10003950" cy="42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1773382"/>
            <a:ext cx="10654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This curriculum was developed through a </a:t>
            </a:r>
            <a:r>
              <a:rPr lang="en-US" sz="4000" b="1" dirty="0" smtClean="0">
                <a:solidFill>
                  <a:srgbClr val="00B0F0"/>
                </a:solidFill>
              </a:rPr>
              <a:t>Delphi consensus</a:t>
            </a:r>
            <a:r>
              <a:rPr lang="en-US" sz="4000" b="1" dirty="0" smtClean="0"/>
              <a:t> process amongst international experts in EMR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947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2" y="540327"/>
            <a:ext cx="11360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sz="3600" dirty="0" smtClean="0"/>
              <a:t>Use of an </a:t>
            </a:r>
            <a:r>
              <a:rPr lang="en-US" sz="3600" b="1" dirty="0" smtClean="0"/>
              <a:t>endoscopic retrieval net </a:t>
            </a:r>
            <a:r>
              <a:rPr lang="en-US" sz="3600" dirty="0" smtClean="0"/>
              <a:t>is recommended when performing piecemeal polypectomy. Level of agreement 92 %.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3600" dirty="0" smtClean="0"/>
              <a:t> If performing </a:t>
            </a:r>
            <a:r>
              <a:rPr lang="en-US" sz="3600" dirty="0" err="1" smtClean="0"/>
              <a:t>en</a:t>
            </a:r>
            <a:r>
              <a:rPr lang="en-US" sz="3600" dirty="0" smtClean="0"/>
              <a:t> bloc resection, the </a:t>
            </a:r>
            <a:r>
              <a:rPr lang="en-US" sz="3600" b="1" dirty="0" smtClean="0"/>
              <a:t>snare</a:t>
            </a:r>
            <a:r>
              <a:rPr lang="en-US" sz="3600" dirty="0" smtClean="0"/>
              <a:t> can be used to retrieve the resected polyp tissue.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3600" b="1" dirty="0" smtClean="0">
                <a:solidFill>
                  <a:srgbClr val="FF0000"/>
                </a:solidFill>
              </a:rPr>
              <a:t> Suction</a:t>
            </a:r>
            <a:r>
              <a:rPr lang="en-US" sz="3600" dirty="0" smtClean="0"/>
              <a:t> of transected tissue through the endoscope channel for retrieval may </a:t>
            </a:r>
            <a:r>
              <a:rPr lang="en-US" sz="3600" b="1" dirty="0" smtClean="0">
                <a:solidFill>
                  <a:srgbClr val="FF0000"/>
                </a:solidFill>
              </a:rPr>
              <a:t>interfere</a:t>
            </a:r>
            <a:r>
              <a:rPr lang="en-US" sz="3600" dirty="0" smtClean="0"/>
              <a:t> with </a:t>
            </a:r>
            <a:r>
              <a:rPr lang="en-US" sz="3600" b="1" dirty="0" smtClean="0"/>
              <a:t>histologic interpretation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430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5" y="1219199"/>
            <a:ext cx="10513173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319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36073"/>
            <a:ext cx="11194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Patient factors </a:t>
            </a:r>
          </a:p>
          <a:p>
            <a:pPr marL="400050" indent="-400050">
              <a:buAutoNum type="romanLcParenBoth"/>
            </a:pPr>
            <a:r>
              <a:rPr lang="en-US" sz="3600" dirty="0" smtClean="0"/>
              <a:t>Change patient </a:t>
            </a:r>
            <a:r>
              <a:rPr lang="en-US" sz="3600" dirty="0" smtClean="0">
                <a:solidFill>
                  <a:srgbClr val="FF0000"/>
                </a:solidFill>
              </a:rPr>
              <a:t>position</a:t>
            </a:r>
            <a:r>
              <a:rPr lang="en-US" sz="3600" dirty="0" smtClean="0"/>
              <a:t> to respect the influence of gravity on fluid/blood (away from the lesion) and to optimize views. Level of agreement 96 %.</a:t>
            </a:r>
          </a:p>
          <a:p>
            <a:r>
              <a:rPr lang="en-US" sz="3600" dirty="0" smtClean="0"/>
              <a:t> (ii) Optimize patient </a:t>
            </a:r>
            <a:r>
              <a:rPr lang="en-US" sz="3600" dirty="0" smtClean="0">
                <a:solidFill>
                  <a:srgbClr val="FF0000"/>
                </a:solidFill>
              </a:rPr>
              <a:t>sedation</a:t>
            </a:r>
            <a:r>
              <a:rPr lang="en-US" sz="3600" dirty="0" smtClean="0"/>
              <a:t>. Level of agreement 94 %.</a:t>
            </a:r>
          </a:p>
          <a:p>
            <a:r>
              <a:rPr lang="en-US" sz="3600" dirty="0" smtClean="0"/>
              <a:t> (iii) Administration of </a:t>
            </a:r>
            <a:r>
              <a:rPr lang="en-US" sz="3600" dirty="0" smtClean="0">
                <a:solidFill>
                  <a:srgbClr val="FF0000"/>
                </a:solidFill>
              </a:rPr>
              <a:t>antispasmodics</a:t>
            </a:r>
            <a:r>
              <a:rPr lang="en-US" sz="3600" dirty="0" smtClean="0"/>
              <a:t>. Level of agreement 93 %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19495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" y="1122218"/>
            <a:ext cx="11707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Insertion challenges </a:t>
            </a:r>
          </a:p>
          <a:p>
            <a:r>
              <a:rPr lang="en-US" sz="2800" dirty="0" smtClean="0"/>
              <a:t>(</a:t>
            </a:r>
            <a:r>
              <a:rPr lang="en-US" sz="3200" dirty="0" smtClean="0"/>
              <a:t>iv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rgbClr val="FF0000"/>
                </a:solidFill>
              </a:rPr>
              <a:t>Excellent basic </a:t>
            </a:r>
            <a:r>
              <a:rPr lang="en-US" sz="2800" dirty="0" smtClean="0"/>
              <a:t>colonoscopy technique to arrive at the lesion </a:t>
            </a:r>
            <a:r>
              <a:rPr lang="en-US" sz="2800" b="1" dirty="0" smtClean="0"/>
              <a:t>without looping</a:t>
            </a:r>
            <a:r>
              <a:rPr lang="en-US" sz="2800" dirty="0" smtClean="0"/>
              <a:t>. Level of agreement 96 %.</a:t>
            </a:r>
          </a:p>
          <a:p>
            <a:r>
              <a:rPr lang="en-US" sz="2800" dirty="0" smtClean="0"/>
              <a:t> (v) Use of </a:t>
            </a:r>
            <a:r>
              <a:rPr lang="en-US" sz="2800" b="1" dirty="0" smtClean="0">
                <a:solidFill>
                  <a:srgbClr val="FF0000"/>
                </a:solidFill>
              </a:rPr>
              <a:t>external pressure </a:t>
            </a:r>
            <a:r>
              <a:rPr lang="en-US" sz="2800" dirty="0" smtClean="0"/>
              <a:t>to prevent loop formation during insertion. Level of agreement 86 %. </a:t>
            </a:r>
          </a:p>
          <a:p>
            <a:r>
              <a:rPr lang="en-US" sz="2800" dirty="0" smtClean="0"/>
              <a:t>(vi) Use of different endoscopes with </a:t>
            </a:r>
            <a:r>
              <a:rPr lang="en-US" sz="2800" b="1" dirty="0" smtClean="0"/>
              <a:t>different lengths, stiffness, and tip-bending properties </a:t>
            </a:r>
            <a:r>
              <a:rPr lang="en-US" sz="2800" dirty="0" smtClean="0"/>
              <a:t>etc. (e. g. pediatric </a:t>
            </a:r>
            <a:r>
              <a:rPr lang="en-US" sz="2800" dirty="0" err="1" smtClean="0"/>
              <a:t>colonoscope</a:t>
            </a:r>
            <a:r>
              <a:rPr lang="en-US" sz="2800" dirty="0" smtClean="0"/>
              <a:t>, </a:t>
            </a:r>
            <a:r>
              <a:rPr lang="en-US" sz="2800" dirty="0" err="1" smtClean="0"/>
              <a:t>gastroscope</a:t>
            </a:r>
            <a:r>
              <a:rPr lang="en-US" sz="2800" dirty="0" smtClean="0"/>
              <a:t>, balloon-</a:t>
            </a:r>
            <a:r>
              <a:rPr lang="en-US" sz="2800" dirty="0" err="1" smtClean="0"/>
              <a:t>enteroscope</a:t>
            </a:r>
            <a:r>
              <a:rPr lang="en-US" sz="2800" dirty="0" smtClean="0"/>
              <a:t>). Level of agreement 93 %.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84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464234"/>
            <a:ext cx="1125415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Insertion challenges 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An </a:t>
            </a:r>
            <a:r>
              <a:rPr lang="en-US" sz="2800" dirty="0" err="1"/>
              <a:t>endoscopist</a:t>
            </a:r>
            <a:r>
              <a:rPr lang="en-US" sz="2800" dirty="0"/>
              <a:t> must first be able to reach the LNPCP before resection can be attempted. Insertion challenges can result from: </a:t>
            </a:r>
            <a:r>
              <a:rPr lang="en-US" sz="2800" b="1" dirty="0"/>
              <a:t>fixed segments of colon</a:t>
            </a:r>
            <a:r>
              <a:rPr lang="en-US" sz="2800" dirty="0"/>
              <a:t>; </a:t>
            </a:r>
            <a:r>
              <a:rPr lang="en-US" sz="2800" b="1" dirty="0"/>
              <a:t>long mobile colons </a:t>
            </a:r>
            <a:r>
              <a:rPr lang="en-US" sz="2800" dirty="0"/>
              <a:t>with </a:t>
            </a:r>
            <a:r>
              <a:rPr lang="en-US" sz="2800" b="1" dirty="0"/>
              <a:t>complex loop formation</a:t>
            </a:r>
            <a:r>
              <a:rPr lang="en-US" sz="2800" dirty="0"/>
              <a:t>; patients with a </a:t>
            </a:r>
            <a:r>
              <a:rPr lang="en-US" sz="2800" b="1" dirty="0"/>
              <a:t>hypersensitive</a:t>
            </a:r>
            <a:r>
              <a:rPr lang="en-US" sz="2800" dirty="0"/>
              <a:t> colon and </a:t>
            </a:r>
            <a:r>
              <a:rPr lang="en-US" sz="2800" b="1" dirty="0"/>
              <a:t>poor tolerance</a:t>
            </a:r>
            <a:r>
              <a:rPr lang="en-US" sz="2800" dirty="0"/>
              <a:t> of any </a:t>
            </a:r>
            <a:r>
              <a:rPr lang="en-US" sz="2800" b="1" dirty="0"/>
              <a:t>distension or colonic stretch stimulation</a:t>
            </a:r>
            <a:r>
              <a:rPr lang="en-US" sz="2800" dirty="0"/>
              <a:t>; </a:t>
            </a:r>
            <a:r>
              <a:rPr lang="en-US" sz="2800" b="1" dirty="0"/>
              <a:t>or previous abdominal/pelvic surgery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 range of endoscopic instruments may help mitigate some of these problems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slimmer </a:t>
            </a:r>
            <a:r>
              <a:rPr lang="en-US" sz="2800" dirty="0">
                <a:solidFill>
                  <a:srgbClr val="FF0000"/>
                </a:solidFill>
              </a:rPr>
              <a:t>flexible instrument </a:t>
            </a:r>
            <a:r>
              <a:rPr lang="en-US" sz="2800" dirty="0"/>
              <a:t>in a </a:t>
            </a:r>
            <a:r>
              <a:rPr lang="en-US" sz="2800" b="1" dirty="0"/>
              <a:t>fixed or narrowed colon</a:t>
            </a:r>
            <a:r>
              <a:rPr lang="en-US" sz="28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stiffer or longer scope</a:t>
            </a:r>
            <a:r>
              <a:rPr lang="en-US" sz="2800" dirty="0"/>
              <a:t> in </a:t>
            </a:r>
            <a:r>
              <a:rPr lang="en-US" sz="2800" b="1" dirty="0"/>
              <a:t>redundant loopy colons</a:t>
            </a:r>
            <a:r>
              <a:rPr lang="en-US" sz="2800" dirty="0"/>
              <a:t>).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rgbClr val="FF0000"/>
                </a:solidFill>
              </a:rPr>
              <a:t>underwater insertion </a:t>
            </a:r>
            <a:r>
              <a:rPr lang="en-US" sz="2800" dirty="0"/>
              <a:t>technique is another option for </a:t>
            </a:r>
            <a:r>
              <a:rPr lang="en-US" sz="2800" b="1" dirty="0"/>
              <a:t>improving successful intubation</a:t>
            </a:r>
            <a:r>
              <a:rPr lang="en-US" sz="2800" dirty="0"/>
              <a:t>, helping to </a:t>
            </a:r>
            <a:r>
              <a:rPr lang="en-US" sz="2800" b="1" dirty="0"/>
              <a:t>reduce distension </a:t>
            </a:r>
            <a:r>
              <a:rPr lang="en-US" sz="2800" dirty="0"/>
              <a:t>and patient </a:t>
            </a:r>
            <a:r>
              <a:rPr lang="en-US" sz="2800" b="1" dirty="0"/>
              <a:t>discomfort</a:t>
            </a:r>
            <a:r>
              <a:rPr lang="en-US" sz="2800" dirty="0"/>
              <a:t>, </a:t>
            </a:r>
            <a:r>
              <a:rPr lang="en-US" sz="2800" b="1" dirty="0"/>
              <a:t>improving control of loops </a:t>
            </a:r>
            <a:r>
              <a:rPr lang="en-US" sz="2800" dirty="0"/>
              <a:t>and </a:t>
            </a:r>
            <a:r>
              <a:rPr lang="en-US" sz="2800" b="1" dirty="0"/>
              <a:t>improving lubrication</a:t>
            </a:r>
          </a:p>
        </p:txBody>
      </p:sp>
    </p:spTree>
    <p:extLst>
      <p:ext uri="{BB962C8B-B14F-4D97-AF65-F5344CB8AC3E}">
        <p14:creationId xmlns:p14="http://schemas.microsoft.com/office/powerpoint/2010/main" val="26908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978" y="773723"/>
            <a:ext cx="1067737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Polyp characteristics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Specific </a:t>
            </a:r>
            <a:r>
              <a:rPr lang="en-US" sz="3600" dirty="0"/>
              <a:t>types of LNPCPs can have an increased association with fibrosis</a:t>
            </a:r>
            <a:r>
              <a:rPr lang="en-US" sz="3600" dirty="0" smtClean="0"/>
              <a:t>, </a:t>
            </a:r>
            <a:r>
              <a:rPr lang="en-US" sz="3600" dirty="0"/>
              <a:t>in particular </a:t>
            </a:r>
            <a:r>
              <a:rPr lang="en-US" sz="3600" dirty="0" err="1"/>
              <a:t>nongranular</a:t>
            </a:r>
            <a:r>
              <a:rPr lang="en-US" sz="3600" dirty="0"/>
              <a:t> LNPCPs 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 </a:t>
            </a:r>
            <a:r>
              <a:rPr lang="en-US" sz="3600" b="1" dirty="0"/>
              <a:t>larger </a:t>
            </a:r>
            <a:r>
              <a:rPr lang="en-US" sz="3600" b="1" dirty="0" err="1"/>
              <a:t>exophytic</a:t>
            </a:r>
            <a:r>
              <a:rPr lang="en-US" sz="3600" b="1" dirty="0"/>
              <a:t> component</a:t>
            </a:r>
            <a:r>
              <a:rPr lang="en-US" sz="3600" dirty="0"/>
              <a:t> of a lesion is associated with </a:t>
            </a:r>
            <a:r>
              <a:rPr lang="en-US" sz="3600" dirty="0">
                <a:solidFill>
                  <a:srgbClr val="FF0000"/>
                </a:solidFill>
              </a:rPr>
              <a:t>an increased size in feeding vessels</a:t>
            </a:r>
            <a:r>
              <a:rPr lang="en-US" sz="3600" dirty="0"/>
              <a:t>. 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b="1" dirty="0"/>
              <a:t>distal</a:t>
            </a:r>
            <a:r>
              <a:rPr lang="en-US" sz="3600" dirty="0"/>
              <a:t> </a:t>
            </a:r>
            <a:r>
              <a:rPr lang="en-US" sz="3600" b="1" dirty="0"/>
              <a:t>rectum</a:t>
            </a:r>
            <a:r>
              <a:rPr lang="en-US" sz="3600" dirty="0"/>
              <a:t> is also a</a:t>
            </a:r>
            <a:r>
              <a:rPr lang="en-US" sz="3600" dirty="0">
                <a:solidFill>
                  <a:srgbClr val="FF0000"/>
                </a:solidFill>
              </a:rPr>
              <a:t> highly vascular </a:t>
            </a:r>
            <a:r>
              <a:rPr lang="en-US" sz="3600" dirty="0"/>
              <a:t>area and increased care to ensure </a:t>
            </a:r>
            <a:r>
              <a:rPr lang="en-US" sz="3600" b="1" dirty="0"/>
              <a:t>hemostasis</a:t>
            </a:r>
            <a:r>
              <a:rPr lang="en-US" sz="3600" dirty="0"/>
              <a:t> during resection is needed for polyps in this location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0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624114"/>
            <a:ext cx="11611428" cy="582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47" y="1378857"/>
            <a:ext cx="10016451" cy="36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15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57" y="798286"/>
            <a:ext cx="11466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position of the patient is critical, using gravity to maximize the luminal view and access to the lesion. 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right lateral position </a:t>
            </a:r>
            <a:r>
              <a:rPr lang="en-US" sz="3600" dirty="0"/>
              <a:t>for lesions in the </a:t>
            </a:r>
            <a:r>
              <a:rPr lang="en-US" sz="3600" b="1" dirty="0"/>
              <a:t>sigmoid</a:t>
            </a:r>
            <a:r>
              <a:rPr lang="en-US" sz="3600" dirty="0"/>
              <a:t>, </a:t>
            </a:r>
            <a:r>
              <a:rPr lang="en-US" sz="3600" b="1" dirty="0"/>
              <a:t>descending</a:t>
            </a:r>
            <a:r>
              <a:rPr lang="en-US" sz="3600" dirty="0"/>
              <a:t> colon, </a:t>
            </a:r>
            <a:r>
              <a:rPr lang="en-US" sz="3600" b="1" dirty="0"/>
              <a:t>splenic</a:t>
            </a:r>
            <a:r>
              <a:rPr lang="en-US" sz="3600" dirty="0"/>
              <a:t> flexure, and </a:t>
            </a:r>
            <a:r>
              <a:rPr lang="en-US" sz="3600" b="1" dirty="0" err="1"/>
              <a:t>cecal</a:t>
            </a:r>
            <a:r>
              <a:rPr lang="en-US" sz="3600" dirty="0"/>
              <a:t> </a:t>
            </a:r>
            <a:r>
              <a:rPr lang="en-US" sz="3600" dirty="0" smtClean="0"/>
              <a:t>pole;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left lateral position </a:t>
            </a:r>
            <a:r>
              <a:rPr lang="en-US" sz="3600" dirty="0"/>
              <a:t>for lesions in the </a:t>
            </a:r>
            <a:r>
              <a:rPr lang="en-US" sz="3600" b="1" dirty="0"/>
              <a:t>hepatic</a:t>
            </a:r>
            <a:r>
              <a:rPr lang="en-US" sz="3600" dirty="0"/>
              <a:t> flexure and </a:t>
            </a:r>
            <a:r>
              <a:rPr lang="en-US" sz="3600" b="1" dirty="0"/>
              <a:t>ascending</a:t>
            </a:r>
            <a:r>
              <a:rPr lang="en-US" sz="3600" dirty="0"/>
              <a:t> colon</a:t>
            </a:r>
            <a:r>
              <a:rPr lang="en-US" sz="3600" dirty="0" smtClean="0"/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supine position </a:t>
            </a:r>
            <a:r>
              <a:rPr lang="en-US" sz="3600" dirty="0"/>
              <a:t>for lesions in the </a:t>
            </a:r>
            <a:r>
              <a:rPr lang="en-US" sz="3600" b="1" dirty="0"/>
              <a:t>transverse</a:t>
            </a:r>
            <a:r>
              <a:rPr lang="en-US" sz="3600" dirty="0"/>
              <a:t> colon; 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and the </a:t>
            </a:r>
            <a:r>
              <a:rPr lang="en-US" sz="3600" b="1" dirty="0">
                <a:solidFill>
                  <a:srgbClr val="FF0000"/>
                </a:solidFill>
              </a:rPr>
              <a:t>prone position</a:t>
            </a:r>
            <a:r>
              <a:rPr lang="en-US" sz="3600" dirty="0"/>
              <a:t> if other positions are difficult in a patient with a </a:t>
            </a:r>
            <a:r>
              <a:rPr lang="en-US" sz="3600" b="1" dirty="0"/>
              <a:t>long redundant colon</a:t>
            </a:r>
            <a:r>
              <a:rPr lang="en-US" sz="3600" dirty="0"/>
              <a:t>, particularly for lesions in </a:t>
            </a:r>
            <a:r>
              <a:rPr lang="en-US" sz="3600" b="1" dirty="0"/>
              <a:t>the </a:t>
            </a:r>
            <a:r>
              <a:rPr lang="en-US" sz="3600" b="1" dirty="0" err="1"/>
              <a:t>rectosigmoid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47590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894805"/>
            <a:ext cx="7531705" cy="45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75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1" y="696686"/>
            <a:ext cx="11495315" cy="580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14" y="1270000"/>
            <a:ext cx="9672027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0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4" y="1219201"/>
            <a:ext cx="10467869" cy="364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57" y="754743"/>
            <a:ext cx="115388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arenBoth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Persistent</a:t>
            </a:r>
            <a:r>
              <a:rPr lang="en-US" sz="3600" dirty="0" smtClean="0"/>
              <a:t> </a:t>
            </a:r>
            <a:r>
              <a:rPr lang="en-US" sz="3600" b="1" dirty="0"/>
              <a:t>abdominal pain </a:t>
            </a:r>
            <a:r>
              <a:rPr lang="en-US" sz="3600" dirty="0"/>
              <a:t>despite simple </a:t>
            </a:r>
            <a:r>
              <a:rPr lang="en-US" sz="3600" dirty="0" smtClean="0"/>
              <a:t>analgesics</a:t>
            </a:r>
          </a:p>
          <a:p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/>
              <a:t>(ii) </a:t>
            </a:r>
            <a:r>
              <a:rPr lang="en-US" sz="3600" dirty="0">
                <a:solidFill>
                  <a:srgbClr val="FF0000"/>
                </a:solidFill>
              </a:rPr>
              <a:t>Persistent</a:t>
            </a:r>
            <a:r>
              <a:rPr lang="en-US" sz="3600" dirty="0"/>
              <a:t> </a:t>
            </a:r>
            <a:r>
              <a:rPr lang="en-US" sz="3600" b="1" dirty="0"/>
              <a:t>abdominal distension </a:t>
            </a:r>
            <a:r>
              <a:rPr lang="en-US" sz="3600" dirty="0"/>
              <a:t>associated with abdominal pain. 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/>
              <a:t>(iii) </a:t>
            </a:r>
            <a:r>
              <a:rPr lang="en-US" sz="3600" b="1" dirty="0"/>
              <a:t>Hemodynamic instability</a:t>
            </a:r>
            <a:r>
              <a:rPr lang="en-US" sz="3600" dirty="0"/>
              <a:t>/shock (fever, tachycardia, hypoxia etc</a:t>
            </a:r>
            <a:r>
              <a:rPr lang="en-US" sz="3600" dirty="0" smtClean="0"/>
              <a:t>.)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(iv) </a:t>
            </a:r>
            <a:r>
              <a:rPr lang="en-US" sz="3600" b="1" dirty="0" err="1"/>
              <a:t>Peritonism</a:t>
            </a:r>
            <a:r>
              <a:rPr lang="en-US" sz="3600" dirty="0"/>
              <a:t> on clinical </a:t>
            </a:r>
            <a:r>
              <a:rPr lang="en-US" sz="3600" dirty="0" smtClean="0"/>
              <a:t>examination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(v) </a:t>
            </a:r>
            <a:r>
              <a:rPr lang="en-US" sz="3600" dirty="0">
                <a:solidFill>
                  <a:srgbClr val="FF0000"/>
                </a:solidFill>
              </a:rPr>
              <a:t>Persistent</a:t>
            </a:r>
            <a:r>
              <a:rPr lang="en-US" sz="3600" dirty="0"/>
              <a:t> </a:t>
            </a:r>
            <a:r>
              <a:rPr lang="en-US" sz="3600" b="1" dirty="0"/>
              <a:t>large-volume rectal bleeding</a:t>
            </a:r>
            <a:r>
              <a:rPr lang="en-US" sz="3600" dirty="0"/>
              <a:t>. Level of agreement 97 %.</a:t>
            </a:r>
          </a:p>
        </p:txBody>
      </p:sp>
    </p:spTree>
    <p:extLst>
      <p:ext uri="{BB962C8B-B14F-4D97-AF65-F5344CB8AC3E}">
        <p14:creationId xmlns:p14="http://schemas.microsoft.com/office/powerpoint/2010/main" val="32865965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2026213" cy="41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795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71" y="682171"/>
            <a:ext cx="107550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arenBoth"/>
            </a:pPr>
            <a:r>
              <a:rPr lang="en-US" sz="2800" dirty="0" smtClean="0"/>
              <a:t>A </a:t>
            </a:r>
            <a:r>
              <a:rPr lang="en-US" sz="2800" dirty="0"/>
              <a:t>highly </a:t>
            </a:r>
            <a:r>
              <a:rPr lang="en-US" sz="2800" b="1" dirty="0">
                <a:solidFill>
                  <a:srgbClr val="FF0000"/>
                </a:solidFill>
              </a:rPr>
              <a:t>co-morbid </a:t>
            </a:r>
            <a:r>
              <a:rPr lang="en-US" sz="2800" dirty="0"/>
              <a:t>patient.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ii) A patient who is </a:t>
            </a:r>
            <a:r>
              <a:rPr lang="en-US" sz="2800" b="1" dirty="0">
                <a:solidFill>
                  <a:srgbClr val="FF0000"/>
                </a:solidFill>
              </a:rPr>
              <a:t>elderly</a:t>
            </a:r>
            <a:r>
              <a:rPr lang="en-US" sz="2800" dirty="0"/>
              <a:t> and/or </a:t>
            </a:r>
            <a:r>
              <a:rPr lang="en-US" sz="2800" b="1" dirty="0">
                <a:solidFill>
                  <a:srgbClr val="FF0000"/>
                </a:solidFill>
              </a:rPr>
              <a:t>lives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alone</a:t>
            </a:r>
            <a:r>
              <a:rPr lang="en-US" sz="2800" b="1" dirty="0"/>
              <a:t> </a:t>
            </a:r>
            <a:r>
              <a:rPr lang="en-US" sz="2800" dirty="0"/>
              <a:t>without support (especially if sedation has been </a:t>
            </a:r>
            <a:r>
              <a:rPr lang="en-US" sz="2800" dirty="0" smtClean="0"/>
              <a:t>used</a:t>
            </a:r>
          </a:p>
          <a:p>
            <a:r>
              <a:rPr lang="en-US" sz="2800" dirty="0" smtClean="0"/>
              <a:t> (</a:t>
            </a:r>
            <a:r>
              <a:rPr lang="en-US" sz="2800" dirty="0"/>
              <a:t>iii) A patient requiring early re-introduction of </a:t>
            </a:r>
            <a:r>
              <a:rPr lang="en-US" sz="2800" b="1" dirty="0">
                <a:solidFill>
                  <a:srgbClr val="FF0000"/>
                </a:solidFill>
              </a:rPr>
              <a:t>anticoagulation</a:t>
            </a:r>
            <a:r>
              <a:rPr lang="en-US" sz="2800" dirty="0"/>
              <a:t> (e. g. metal mitral valve</a:t>
            </a:r>
            <a:r>
              <a:rPr lang="en-US" sz="2800" dirty="0" smtClean="0"/>
              <a:t>).</a:t>
            </a:r>
          </a:p>
          <a:p>
            <a:r>
              <a:rPr lang="en-US" sz="2800" dirty="0"/>
              <a:t>(iv) </a:t>
            </a:r>
            <a:r>
              <a:rPr lang="en-US" sz="2800" dirty="0" err="1"/>
              <a:t>Intraprocedural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perforation</a:t>
            </a:r>
            <a:r>
              <a:rPr lang="en-US" sz="2800" dirty="0"/>
              <a:t> with observed fecal peritoneal contamination or incomplete confidence of </a:t>
            </a:r>
            <a:r>
              <a:rPr lang="en-US" sz="2800" dirty="0" smtClean="0"/>
              <a:t>closure</a:t>
            </a:r>
          </a:p>
          <a:p>
            <a:r>
              <a:rPr lang="en-US" sz="2800" dirty="0" smtClean="0"/>
              <a:t> (</a:t>
            </a:r>
            <a:r>
              <a:rPr lang="en-US" sz="2800" dirty="0"/>
              <a:t>v) Significant </a:t>
            </a:r>
            <a:r>
              <a:rPr lang="en-US" sz="2800" b="1" dirty="0" err="1">
                <a:solidFill>
                  <a:srgbClr val="FF0000"/>
                </a:solidFill>
              </a:rPr>
              <a:t>periprocedural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bleeding</a:t>
            </a:r>
            <a:r>
              <a:rPr lang="en-US" sz="2800" dirty="0"/>
              <a:t>, even if </a:t>
            </a:r>
            <a:r>
              <a:rPr lang="en-US" sz="2800" dirty="0" smtClean="0"/>
              <a:t>controlled.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(vi) </a:t>
            </a:r>
            <a:r>
              <a:rPr lang="en-US" sz="2800" b="1" dirty="0">
                <a:solidFill>
                  <a:srgbClr val="FF0000"/>
                </a:solidFill>
              </a:rPr>
              <a:t>Abdominal pain </a:t>
            </a:r>
            <a:r>
              <a:rPr lang="en-US" sz="2800" dirty="0"/>
              <a:t>that does not resolve with simple analgesics (e. g. intravenous paracetamol).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vii) </a:t>
            </a:r>
            <a:r>
              <a:rPr lang="en-US" sz="2800" b="1" dirty="0">
                <a:solidFill>
                  <a:srgbClr val="FF0000"/>
                </a:solidFill>
              </a:rPr>
              <a:t>Unexplained fever/tachycardia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986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71" y="415938"/>
            <a:ext cx="7898820" cy="59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794" y="1342571"/>
            <a:ext cx="109312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LcParenBoth"/>
            </a:pPr>
            <a:r>
              <a:rPr lang="en-US" sz="3200" dirty="0" smtClean="0"/>
              <a:t>Competency in </a:t>
            </a:r>
            <a:r>
              <a:rPr lang="en-US" sz="3200" b="1" dirty="0" smtClean="0"/>
              <a:t>diagnostic colonoscopy </a:t>
            </a:r>
            <a:r>
              <a:rPr lang="en-US" sz="3200" dirty="0" smtClean="0"/>
              <a:t>(as defined by local protocols)</a:t>
            </a:r>
          </a:p>
          <a:p>
            <a:pPr marL="571500" indent="-571500">
              <a:buAutoNum type="romanLcParenBoth"/>
            </a:pPr>
            <a:r>
              <a:rPr lang="en-US" sz="3200" dirty="0" smtClean="0"/>
              <a:t>Commencement of acquiring theoretical knowledge, such as </a:t>
            </a:r>
            <a:r>
              <a:rPr lang="en-US" sz="3200" b="1" dirty="0" smtClean="0"/>
              <a:t>lesion assessment </a:t>
            </a:r>
            <a:r>
              <a:rPr lang="en-US" sz="3200" dirty="0" smtClean="0"/>
              <a:t>and decision-making</a:t>
            </a:r>
          </a:p>
          <a:p>
            <a:r>
              <a:rPr lang="en-US" sz="3200" dirty="0" smtClean="0"/>
              <a:t> (iii) Competency in </a:t>
            </a:r>
            <a:r>
              <a:rPr lang="en-US" sz="3200" dirty="0" smtClean="0">
                <a:solidFill>
                  <a:srgbClr val="FF0000"/>
                </a:solidFill>
              </a:rPr>
              <a:t>&lt; 10-mm polypectomy </a:t>
            </a:r>
            <a:r>
              <a:rPr lang="en-US" sz="3200" dirty="0" smtClean="0"/>
              <a:t>(with and without electrosurgical energy), </a:t>
            </a:r>
            <a:r>
              <a:rPr lang="en-US" sz="3200" dirty="0" smtClean="0">
                <a:solidFill>
                  <a:srgbClr val="FF0000"/>
                </a:solidFill>
              </a:rPr>
              <a:t>pedunculated polypectomy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FF0000"/>
                </a:solidFill>
              </a:rPr>
              <a:t>common methods of GI endoscopic hemostasis </a:t>
            </a:r>
            <a:r>
              <a:rPr lang="en-US" sz="3200" dirty="0" smtClean="0"/>
              <a:t>[17] (as defined by local protocols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0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775855"/>
            <a:ext cx="11083636" cy="534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0" y="1072817"/>
            <a:ext cx="10488538" cy="43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3223</Words>
  <Application>Microsoft Office PowerPoint</Application>
  <PresentationFormat>Widescreen</PresentationFormat>
  <Paragraphs>142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Akbtlğjduo</dc:creator>
  <cp:lastModifiedBy>Akbtlğjduo</cp:lastModifiedBy>
  <cp:revision>63</cp:revision>
  <dcterms:created xsi:type="dcterms:W3CDTF">2023-06-23T18:09:05Z</dcterms:created>
  <dcterms:modified xsi:type="dcterms:W3CDTF">2023-07-01T18:58:16Z</dcterms:modified>
</cp:coreProperties>
</file>